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9"/>
  </p:notesMasterIdLst>
  <p:sldIdLst>
    <p:sldId id="256" r:id="rId2"/>
    <p:sldId id="259" r:id="rId3"/>
    <p:sldId id="304" r:id="rId4"/>
    <p:sldId id="322" r:id="rId5"/>
    <p:sldId id="305" r:id="rId6"/>
    <p:sldId id="306" r:id="rId7"/>
    <p:sldId id="326" r:id="rId8"/>
    <p:sldId id="309" r:id="rId9"/>
    <p:sldId id="310" r:id="rId10"/>
    <p:sldId id="334" r:id="rId11"/>
    <p:sldId id="337" r:id="rId12"/>
    <p:sldId id="368" r:id="rId13"/>
    <p:sldId id="339" r:id="rId14"/>
    <p:sldId id="340" r:id="rId15"/>
    <p:sldId id="362" r:id="rId16"/>
    <p:sldId id="321" r:id="rId17"/>
    <p:sldId id="320" r:id="rId18"/>
    <p:sldId id="365" r:id="rId19"/>
    <p:sldId id="263" r:id="rId20"/>
    <p:sldId id="367" r:id="rId21"/>
    <p:sldId id="361" r:id="rId22"/>
    <p:sldId id="369" r:id="rId23"/>
    <p:sldId id="346" r:id="rId24"/>
    <p:sldId id="342" r:id="rId25"/>
    <p:sldId id="344" r:id="rId26"/>
    <p:sldId id="345" r:id="rId27"/>
    <p:sldId id="348" r:id="rId28"/>
    <p:sldId id="315" r:id="rId29"/>
    <p:sldId id="350" r:id="rId30"/>
    <p:sldId id="354" r:id="rId31"/>
    <p:sldId id="366" r:id="rId32"/>
    <p:sldId id="355" r:id="rId33"/>
    <p:sldId id="356" r:id="rId34"/>
    <p:sldId id="357" r:id="rId35"/>
    <p:sldId id="359" r:id="rId36"/>
    <p:sldId id="360" r:id="rId37"/>
    <p:sldId id="351" r:id="rId38"/>
  </p:sldIdLst>
  <p:sldSz cx="9144000" cy="5143500" type="screen16x9"/>
  <p:notesSz cx="6858000" cy="9144000"/>
  <p:defaultTex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1pPr>
    <a:lvl2pPr marL="0" marR="0" indent="857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2pPr>
    <a:lvl3pPr marL="0" marR="0" indent="1714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3pPr>
    <a:lvl4pPr marL="0" marR="0" indent="2571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4pPr>
    <a:lvl5pPr marL="0" marR="0" indent="3429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5pPr>
    <a:lvl6pPr marL="0" marR="0" indent="42862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6pPr>
    <a:lvl7pPr marL="0" marR="0" indent="51435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7pPr>
    <a:lvl8pPr marL="0" marR="0" indent="600075"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8pPr>
    <a:lvl9pPr marL="0" marR="0" indent="685800" algn="ctr" defTabSz="308074" rtl="0" fontAlgn="auto" latinLnBrk="0" hangingPunct="0">
      <a:lnSpc>
        <a:spcPct val="100000"/>
      </a:lnSpc>
      <a:spcBef>
        <a:spcPts val="0"/>
      </a:spcBef>
      <a:spcAft>
        <a:spcPts val="0"/>
      </a:spcAft>
      <a:buClrTx/>
      <a:buSzTx/>
      <a:buFontTx/>
      <a:buNone/>
      <a:tabLst/>
      <a:defRPr kumimoji="0" sz="1875"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0"/>
    <p:restoredTop sz="72789"/>
  </p:normalViewPr>
  <p:slideViewPr>
    <p:cSldViewPr>
      <p:cViewPr varScale="1">
        <p:scale>
          <a:sx n="122" d="100"/>
          <a:sy n="122" d="100"/>
        </p:scale>
        <p:origin x="2288" y="184"/>
      </p:cViewPr>
      <p:guideLst>
        <p:guide orient="horz" pos="1620"/>
        <p:guide pos="2880"/>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171450" latinLnBrk="0">
      <a:lnSpc>
        <a:spcPct val="117999"/>
      </a:lnSpc>
      <a:defRPr sz="825">
        <a:latin typeface="Helvetica Neue"/>
        <a:ea typeface="Helvetica Neue"/>
        <a:cs typeface="Helvetica Neue"/>
        <a:sym typeface="Helvetica Neue"/>
      </a:defRPr>
    </a:lvl1pPr>
    <a:lvl2pPr indent="85725" defTabSz="171450" latinLnBrk="0">
      <a:lnSpc>
        <a:spcPct val="117999"/>
      </a:lnSpc>
      <a:defRPr sz="825">
        <a:latin typeface="Helvetica Neue"/>
        <a:ea typeface="Helvetica Neue"/>
        <a:cs typeface="Helvetica Neue"/>
        <a:sym typeface="Helvetica Neue"/>
      </a:defRPr>
    </a:lvl2pPr>
    <a:lvl3pPr indent="171450" defTabSz="171450" latinLnBrk="0">
      <a:lnSpc>
        <a:spcPct val="117999"/>
      </a:lnSpc>
      <a:defRPr sz="825">
        <a:latin typeface="Helvetica Neue"/>
        <a:ea typeface="Helvetica Neue"/>
        <a:cs typeface="Helvetica Neue"/>
        <a:sym typeface="Helvetica Neue"/>
      </a:defRPr>
    </a:lvl3pPr>
    <a:lvl4pPr indent="257175" defTabSz="171450" latinLnBrk="0">
      <a:lnSpc>
        <a:spcPct val="117999"/>
      </a:lnSpc>
      <a:defRPr sz="825">
        <a:latin typeface="Helvetica Neue"/>
        <a:ea typeface="Helvetica Neue"/>
        <a:cs typeface="Helvetica Neue"/>
        <a:sym typeface="Helvetica Neue"/>
      </a:defRPr>
    </a:lvl4pPr>
    <a:lvl5pPr indent="342900" defTabSz="171450" latinLnBrk="0">
      <a:lnSpc>
        <a:spcPct val="117999"/>
      </a:lnSpc>
      <a:defRPr sz="825">
        <a:latin typeface="Helvetica Neue"/>
        <a:ea typeface="Helvetica Neue"/>
        <a:cs typeface="Helvetica Neue"/>
        <a:sym typeface="Helvetica Neue"/>
      </a:defRPr>
    </a:lvl5pPr>
    <a:lvl6pPr indent="428625" defTabSz="171450" latinLnBrk="0">
      <a:lnSpc>
        <a:spcPct val="117999"/>
      </a:lnSpc>
      <a:defRPr sz="825">
        <a:latin typeface="Helvetica Neue"/>
        <a:ea typeface="Helvetica Neue"/>
        <a:cs typeface="Helvetica Neue"/>
        <a:sym typeface="Helvetica Neue"/>
      </a:defRPr>
    </a:lvl6pPr>
    <a:lvl7pPr indent="514350" defTabSz="171450" latinLnBrk="0">
      <a:lnSpc>
        <a:spcPct val="117999"/>
      </a:lnSpc>
      <a:defRPr sz="825">
        <a:latin typeface="Helvetica Neue"/>
        <a:ea typeface="Helvetica Neue"/>
        <a:cs typeface="Helvetica Neue"/>
        <a:sym typeface="Helvetica Neue"/>
      </a:defRPr>
    </a:lvl7pPr>
    <a:lvl8pPr indent="600075" defTabSz="171450" latinLnBrk="0">
      <a:lnSpc>
        <a:spcPct val="117999"/>
      </a:lnSpc>
      <a:defRPr sz="825">
        <a:latin typeface="Helvetica Neue"/>
        <a:ea typeface="Helvetica Neue"/>
        <a:cs typeface="Helvetica Neue"/>
        <a:sym typeface="Helvetica Neue"/>
      </a:defRPr>
    </a:lvl8pPr>
    <a:lvl9pPr indent="685800" defTabSz="171450" latinLnBrk="0">
      <a:lnSpc>
        <a:spcPct val="117999"/>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35150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defTabSz="171450" eaLnBrk="1" fontAlgn="auto" latinLnBrk="0" hangingPunct="1">
              <a:lnSpc>
                <a:spcPct val="117999"/>
              </a:lnSpc>
              <a:spcBef>
                <a:spcPts val="0"/>
              </a:spcBef>
              <a:spcAft>
                <a:spcPts val="0"/>
              </a:spcAft>
              <a:buClrTx/>
              <a:buSzTx/>
              <a:buFontTx/>
              <a:buNone/>
              <a:tabLst/>
              <a:defRPr/>
            </a:pPr>
            <a:r>
              <a:rPr lang="ru-RU" dirty="0"/>
              <a:t>Серверная часть приложения содержит модуль для проверки препарата на оригинальность, текстовое описание алгоритма было взято с сайта Рос. Потреб. и имплементировано на языке </a:t>
            </a:r>
            <a:r>
              <a:rPr lang="en-US" dirty="0"/>
              <a:t>Java</a:t>
            </a:r>
            <a:endParaRPr lang="ru-RU" dirty="0"/>
          </a:p>
          <a:p>
            <a:endParaRPr lang="ru-RU" dirty="0"/>
          </a:p>
        </p:txBody>
      </p:sp>
    </p:spTree>
    <p:extLst>
      <p:ext uri="{BB962C8B-B14F-4D97-AF65-F5344CB8AC3E}">
        <p14:creationId xmlns:p14="http://schemas.microsoft.com/office/powerpoint/2010/main" val="171447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900" dirty="0">
                <a:latin typeface="Helvetica Neue"/>
                <a:ea typeface="Times New Roman" panose="02020603050405020304" pitchFamily="18" charset="0"/>
                <a:cs typeface="Helvetica Neue"/>
                <a:sym typeface="Helvetica Neue"/>
              </a:rPr>
              <a:t>Было написано 7156 строки кода на </a:t>
            </a:r>
            <a:r>
              <a:rPr lang="en-US" sz="900" dirty="0">
                <a:latin typeface="Helvetica Neue"/>
                <a:ea typeface="Times New Roman" panose="02020603050405020304" pitchFamily="18" charset="0"/>
                <a:cs typeface="Helvetica Neue"/>
                <a:sym typeface="Helvetica Neue"/>
              </a:rPr>
              <a:t>Java </a:t>
            </a:r>
            <a:r>
              <a:rPr lang="ru-RU" sz="900" dirty="0">
                <a:latin typeface="Helvetica Neue"/>
                <a:ea typeface="Times New Roman" panose="02020603050405020304" pitchFamily="18" charset="0"/>
                <a:cs typeface="Helvetica Neue"/>
                <a:sym typeface="Helvetica Neue"/>
              </a:rPr>
              <a:t>и </a:t>
            </a:r>
            <a:r>
              <a:rPr lang="en-US" sz="900" dirty="0">
                <a:latin typeface="Helvetica Neue"/>
                <a:ea typeface="Times New Roman" panose="02020603050405020304" pitchFamily="18" charset="0"/>
                <a:cs typeface="Helvetica Neue"/>
                <a:sym typeface="Helvetica Neue"/>
              </a:rPr>
              <a:t>XML</a:t>
            </a:r>
            <a:endParaRPr lang="ru-RU" dirty="0"/>
          </a:p>
        </p:txBody>
      </p:sp>
    </p:spTree>
    <p:extLst>
      <p:ext uri="{BB962C8B-B14F-4D97-AF65-F5344CB8AC3E}">
        <p14:creationId xmlns:p14="http://schemas.microsoft.com/office/powerpoint/2010/main" val="2641850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900" dirty="0">
                <a:latin typeface="Helvetica Neue"/>
                <a:ea typeface="Helvetica Neue"/>
                <a:cs typeface="Helvetica Neue"/>
                <a:sym typeface="Helvetica Neue"/>
              </a:rPr>
              <a:t>Виртуальная машина необходима для того, чтобы развернуть сервер и иметь возможность удаленного доступа со сторонних устройств, в нашем случае это мобильный клиент. Для целей разработки и тестирования приложения подходит абсолютно любая виртуальная машина, на операционной системе </a:t>
            </a:r>
            <a:r>
              <a:rPr lang="en-US" sz="900" dirty="0" err="1">
                <a:latin typeface="Helvetica Neue"/>
                <a:ea typeface="Helvetica Neue"/>
                <a:cs typeface="Helvetica Neue"/>
                <a:sym typeface="Helvetica Neue"/>
              </a:rPr>
              <a:t>Lunix</a:t>
            </a:r>
            <a:r>
              <a:rPr lang="ru-RU" sz="900" dirty="0">
                <a:latin typeface="Helvetica Neue"/>
                <a:ea typeface="Helvetica Neue"/>
                <a:cs typeface="Helvetica Neue"/>
                <a:sym typeface="Helvetica Neue"/>
              </a:rPr>
              <a:t> имеющая более 1 центрального процессора и статический </a:t>
            </a:r>
            <a:r>
              <a:rPr lang="en-US" sz="900" dirty="0">
                <a:latin typeface="Helvetica Neue"/>
                <a:ea typeface="Helvetica Neue"/>
                <a:cs typeface="Helvetica Neue"/>
                <a:sym typeface="Helvetica Neue"/>
              </a:rPr>
              <a:t>IP </a:t>
            </a:r>
            <a:r>
              <a:rPr lang="ru-RU" sz="900" dirty="0">
                <a:latin typeface="Helvetica Neue"/>
                <a:ea typeface="Helvetica Neue"/>
                <a:cs typeface="Helvetica Neue"/>
                <a:sym typeface="Helvetica Neue"/>
              </a:rPr>
              <a:t>адрес</a:t>
            </a:r>
            <a:endParaRPr lang="ru-RU" dirty="0"/>
          </a:p>
        </p:txBody>
      </p:sp>
    </p:spTree>
    <p:extLst>
      <p:ext uri="{BB962C8B-B14F-4D97-AF65-F5344CB8AC3E}">
        <p14:creationId xmlns:p14="http://schemas.microsoft.com/office/powerpoint/2010/main" val="262253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 мимо </a:t>
            </a:r>
            <a:r>
              <a:rPr lang="ru-RU" dirty="0" err="1"/>
              <a:t>аутефикации</a:t>
            </a:r>
            <a:r>
              <a:rPr lang="ru-RU" dirty="0"/>
              <a:t>, регистрации и тестового </a:t>
            </a:r>
            <a:r>
              <a:rPr lang="ru-RU" dirty="0" err="1"/>
              <a:t>эндпоинта</a:t>
            </a:r>
            <a:endParaRPr lang="ru-RU" dirty="0"/>
          </a:p>
        </p:txBody>
      </p:sp>
    </p:spTree>
    <p:extLst>
      <p:ext uri="{BB962C8B-B14F-4D97-AF65-F5344CB8AC3E}">
        <p14:creationId xmlns:p14="http://schemas.microsoft.com/office/powerpoint/2010/main" val="1084188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Что за приложение?</a:t>
            </a:r>
          </a:p>
          <a:p>
            <a:r>
              <a:rPr lang="ru-RU" dirty="0"/>
              <a:t>Упрощение процесса жизнедеятельности, а именно организации процесс приема лекарственных препаратов, напоминать о том что препарат заканчивается, проверить препарата на оригинальность, также позволяет добавлять различных членов семьи с одного устройства (например</a:t>
            </a:r>
            <a:r>
              <a:rPr lang="en-US" dirty="0"/>
              <a:t>: </a:t>
            </a:r>
            <a:r>
              <a:rPr lang="ru-RU" dirty="0"/>
              <a:t>дочь, сына). </a:t>
            </a:r>
          </a:p>
          <a:p>
            <a:endParaRPr lang="ru-RU" dirty="0"/>
          </a:p>
          <a:p>
            <a:r>
              <a:rPr lang="ru-RU" dirty="0"/>
              <a:t>Кому оно нужно?</a:t>
            </a:r>
          </a:p>
          <a:p>
            <a:r>
              <a:rPr lang="ru-RU" dirty="0"/>
              <a:t>Данное приложение будет полезно людям, которые проходят медикаментозное лечение.</a:t>
            </a:r>
          </a:p>
        </p:txBody>
      </p:sp>
    </p:spTree>
    <p:extLst>
      <p:ext uri="{BB962C8B-B14F-4D97-AF65-F5344CB8AC3E}">
        <p14:creationId xmlns:p14="http://schemas.microsoft.com/office/powerpoint/2010/main" val="258248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1) </a:t>
            </a:r>
            <a:r>
              <a:rPr lang="ru-RU" dirty="0"/>
              <a:t>Вирус </a:t>
            </a:r>
            <a:r>
              <a:rPr lang="ru-RU" dirty="0" err="1"/>
              <a:t>ковид</a:t>
            </a:r>
            <a:r>
              <a:rPr lang="ru-RU" dirty="0"/>
              <a:t>, вызывает серьезные последствия для здоровья иногда в виде хронических заболеваний</a:t>
            </a:r>
          </a:p>
          <a:p>
            <a:r>
              <a:rPr lang="ru-RU" dirty="0"/>
              <a:t>2) В среднем люди в </a:t>
            </a:r>
            <a:r>
              <a:rPr lang="ru-RU" dirty="0" err="1"/>
              <a:t>Росии</a:t>
            </a:r>
            <a:r>
              <a:rPr lang="ru-RU" dirty="0"/>
              <a:t> болеют ОРВИ 2 раза в год</a:t>
            </a:r>
          </a:p>
          <a:p>
            <a:r>
              <a:rPr lang="ru-RU" dirty="0"/>
              <a:t>3) Также существуют люди с </a:t>
            </a:r>
            <a:r>
              <a:rPr lang="ru-RU" dirty="0" err="1"/>
              <a:t>хроническеми</a:t>
            </a:r>
            <a:r>
              <a:rPr lang="ru-RU" dirty="0"/>
              <a:t> </a:t>
            </a:r>
            <a:r>
              <a:rPr lang="ru-RU" dirty="0" err="1"/>
              <a:t>заболиваниями</a:t>
            </a:r>
            <a:r>
              <a:rPr lang="ru-RU" dirty="0"/>
              <a:t>, которым </a:t>
            </a:r>
            <a:r>
              <a:rPr lang="ru-RU" dirty="0" err="1"/>
              <a:t>необходмл</a:t>
            </a:r>
            <a:r>
              <a:rPr lang="ru-RU" dirty="0"/>
              <a:t> принимать препараты на протяжении всей жизни</a:t>
            </a:r>
          </a:p>
          <a:p>
            <a:r>
              <a:rPr lang="ru-RU" dirty="0"/>
              <a:t>4) Это удобно, т.к. сейчас идет тенденция к использованию мобильных устройств практически для всего </a:t>
            </a:r>
          </a:p>
        </p:txBody>
      </p:sp>
    </p:spTree>
    <p:extLst>
      <p:ext uri="{BB962C8B-B14F-4D97-AF65-F5344CB8AC3E}">
        <p14:creationId xmlns:p14="http://schemas.microsoft.com/office/powerpoint/2010/main" val="100226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900" dirty="0">
                <a:solidFill>
                  <a:schemeClr val="tx1"/>
                </a:solidFill>
              </a:rPr>
              <a:t>Были разобраны все наиболее популярные конкуренты предложенные на площадке </a:t>
            </a:r>
            <a:r>
              <a:rPr lang="en-US" sz="900" dirty="0">
                <a:solidFill>
                  <a:schemeClr val="tx1"/>
                </a:solidFill>
              </a:rPr>
              <a:t>Play Market</a:t>
            </a:r>
          </a:p>
          <a:p>
            <a:endParaRPr lang="ru-RU" sz="900" dirty="0">
              <a:solidFill>
                <a:schemeClr val="tx1"/>
              </a:solidFill>
            </a:endParaRPr>
          </a:p>
          <a:p>
            <a:r>
              <a:rPr lang="ru-RU" sz="900" dirty="0">
                <a:solidFill>
                  <a:schemeClr val="tx1"/>
                </a:solidFill>
              </a:rPr>
              <a:t>На основании сравнения, основным конкурентом предложенного приложения, является приложение “Напоминание и </a:t>
            </a:r>
            <a:r>
              <a:rPr lang="ru-RU" sz="900" dirty="0" err="1">
                <a:solidFill>
                  <a:schemeClr val="tx1"/>
                </a:solidFill>
              </a:rPr>
              <a:t>тикер</a:t>
            </a:r>
            <a:r>
              <a:rPr lang="ru-RU" sz="900" dirty="0">
                <a:solidFill>
                  <a:schemeClr val="tx1"/>
                </a:solidFill>
              </a:rPr>
              <a:t> таблеток” от “</a:t>
            </a:r>
            <a:r>
              <a:rPr lang="en-US" sz="900" dirty="0" err="1">
                <a:solidFill>
                  <a:schemeClr val="tx1"/>
                </a:solidFill>
              </a:rPr>
              <a:t>Medisafe</a:t>
            </a:r>
            <a:r>
              <a:rPr lang="ru-RU" sz="900" dirty="0">
                <a:solidFill>
                  <a:schemeClr val="tx1"/>
                </a:solidFill>
              </a:rPr>
              <a:t>”, основным недостатками данного приложения являются: отсутствие возможности быстрого добавления препарата, проверки препаратов на оригинальность. По моему мнению это является важным функционалом, т.к. сокращает время ввода данных пользователем, тем самым экономя его время. Более того во время считывания штрих кода, данные отравляются в </a:t>
            </a:r>
            <a:r>
              <a:rPr lang="ru-RU" sz="900" dirty="0" err="1">
                <a:solidFill>
                  <a:schemeClr val="tx1"/>
                </a:solidFill>
              </a:rPr>
              <a:t>валидатор</a:t>
            </a:r>
            <a:r>
              <a:rPr lang="ru-RU" sz="900" dirty="0">
                <a:solidFill>
                  <a:schemeClr val="tx1"/>
                </a:solidFill>
              </a:rPr>
              <a:t> и пользователь будет уведомлен о том, что препарат является оригиналом или репликой.</a:t>
            </a:r>
            <a:endParaRPr lang="en-US" sz="900" dirty="0">
              <a:solidFill>
                <a:schemeClr val="tx1"/>
              </a:solidFill>
            </a:endParaRPr>
          </a:p>
          <a:p>
            <a:endParaRPr lang="ru-RU" sz="900" dirty="0">
              <a:solidFill>
                <a:schemeClr val="tx1"/>
              </a:solidFill>
            </a:endParaRPr>
          </a:p>
          <a:p>
            <a:r>
              <a:rPr lang="ru-RU" sz="900" dirty="0">
                <a:solidFill>
                  <a:schemeClr val="tx1"/>
                </a:solidFill>
              </a:rPr>
              <a:t>Фокус при разработке мобильного приложения в рамках данной работы обозначен на возможности мониторинга препаратов, имеющихся в наличие, быстрого добавление препаратов и одновременной проверке оригинальности, а также на создании пользователем неограниченного количества групп пользователей с одного устройства</a:t>
            </a:r>
            <a:endParaRPr lang="ru-RU" dirty="0"/>
          </a:p>
        </p:txBody>
      </p:sp>
    </p:spTree>
    <p:extLst>
      <p:ext uri="{BB962C8B-B14F-4D97-AF65-F5344CB8AC3E}">
        <p14:creationId xmlns:p14="http://schemas.microsoft.com/office/powerpoint/2010/main" val="963893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3457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900" dirty="0">
                <a:solidFill>
                  <a:schemeClr val="tx1"/>
                </a:solidFill>
              </a:rPr>
              <a:t>Для серверной части программного продукта, разработанного в рамках данной выпускной квалификационной работы, использовалась архитектура </a:t>
            </a:r>
            <a:r>
              <a:rPr lang="en-US" sz="900" b="1" dirty="0">
                <a:solidFill>
                  <a:schemeClr val="tx1"/>
                </a:solidFill>
              </a:rPr>
              <a:t>REST</a:t>
            </a:r>
            <a:r>
              <a:rPr lang="ru-RU" sz="900" dirty="0">
                <a:solidFill>
                  <a:schemeClr val="tx1"/>
                </a:solidFill>
              </a:rPr>
              <a:t>, расшифровываемая как </a:t>
            </a:r>
            <a:r>
              <a:rPr lang="ru-RU" sz="900" dirty="0" err="1">
                <a:solidFill>
                  <a:schemeClr val="tx1"/>
                </a:solidFill>
              </a:rPr>
              <a:t>Representational</a:t>
            </a:r>
            <a:r>
              <a:rPr lang="ru-RU" sz="900" dirty="0">
                <a:solidFill>
                  <a:schemeClr val="tx1"/>
                </a:solidFill>
              </a:rPr>
              <a:t> </a:t>
            </a:r>
            <a:r>
              <a:rPr lang="ru-RU" sz="900" dirty="0" err="1">
                <a:solidFill>
                  <a:schemeClr val="tx1"/>
                </a:solidFill>
              </a:rPr>
              <a:t>State</a:t>
            </a:r>
            <a:r>
              <a:rPr lang="ru-RU" sz="900" dirty="0">
                <a:solidFill>
                  <a:schemeClr val="tx1"/>
                </a:solidFill>
              </a:rPr>
              <a:t> </a:t>
            </a:r>
            <a:r>
              <a:rPr lang="ru-RU" sz="900" dirty="0" err="1">
                <a:solidFill>
                  <a:schemeClr val="tx1"/>
                </a:solidFill>
              </a:rPr>
              <a:t>Transfer</a:t>
            </a:r>
            <a:r>
              <a:rPr lang="ru-RU" sz="900" dirty="0">
                <a:solidFill>
                  <a:schemeClr val="tx1"/>
                </a:solidFill>
              </a:rPr>
              <a:t>. </a:t>
            </a:r>
            <a:endParaRPr lang="ru-RU" sz="900" dirty="0"/>
          </a:p>
          <a:p>
            <a:endParaRPr lang="ru-RU" sz="900" dirty="0"/>
          </a:p>
          <a:p>
            <a:r>
              <a:rPr lang="ru-RU" sz="900" dirty="0"/>
              <a:t>В пользу </a:t>
            </a:r>
            <a:r>
              <a:rPr lang="en-US" sz="900" dirty="0"/>
              <a:t>REST </a:t>
            </a:r>
            <a:r>
              <a:rPr lang="ru-RU" sz="900" dirty="0"/>
              <a:t>архитектуры выступило 4 очень важных фактора, а именно:</a:t>
            </a:r>
          </a:p>
          <a:p>
            <a:pPr marL="171450" lvl="0" indent="-171450">
              <a:buFont typeface="Arial" panose="020B0604020202020204" pitchFamily="34" charset="0"/>
              <a:buChar char="•"/>
            </a:pPr>
            <a:r>
              <a:rPr lang="ru-RU" sz="900" dirty="0"/>
              <a:t>практически любая система способна работать с </a:t>
            </a:r>
            <a:r>
              <a:rPr lang="en-US" sz="900" dirty="0"/>
              <a:t>REST </a:t>
            </a:r>
            <a:r>
              <a:rPr lang="ru-RU" sz="900" dirty="0"/>
              <a:t>сервером;</a:t>
            </a:r>
          </a:p>
          <a:p>
            <a:pPr marL="171450" lvl="0" indent="-171450">
              <a:buFont typeface="Arial" panose="020B0604020202020204" pitchFamily="34" charset="0"/>
              <a:buChar char="•"/>
            </a:pPr>
            <a:r>
              <a:rPr lang="en-US" sz="900" dirty="0"/>
              <a:t>REST </a:t>
            </a:r>
            <a:r>
              <a:rPr lang="ru-RU" sz="900" dirty="0"/>
              <a:t>является менее ресурсоемким чем его аналоги;</a:t>
            </a:r>
          </a:p>
          <a:p>
            <a:pPr marL="171450" lvl="0" indent="-171450">
              <a:buFont typeface="Arial" panose="020B0604020202020204" pitchFamily="34" charset="0"/>
              <a:buChar char="•"/>
            </a:pPr>
            <a:r>
              <a:rPr lang="en-US" sz="900" dirty="0"/>
              <a:t>REST</a:t>
            </a:r>
            <a:r>
              <a:rPr lang="ru-RU" sz="900" dirty="0"/>
              <a:t> является очень простым интерфейсом и не требует дополнительных внутренних надстроек;</a:t>
            </a:r>
          </a:p>
          <a:p>
            <a:pPr marL="171450" indent="-171450">
              <a:buFont typeface="Arial" panose="020B0604020202020204" pitchFamily="34" charset="0"/>
              <a:buChar char="•"/>
            </a:pPr>
            <a:r>
              <a:rPr lang="ru-RU" sz="900" dirty="0"/>
              <a:t>осведомленность о данной архитектуре среди подавляющего числа </a:t>
            </a:r>
            <a:r>
              <a:rPr lang="en-US" sz="900" dirty="0"/>
              <a:t>backend </a:t>
            </a:r>
            <a:r>
              <a:rPr lang="ru-RU" sz="900" dirty="0"/>
              <a:t>разработчиков. </a:t>
            </a:r>
            <a:r>
              <a:rPr lang="ru-RU" sz="900" dirty="0">
                <a:solidFill>
                  <a:srgbClr val="002060"/>
                </a:solidFill>
              </a:rPr>
              <a:t> </a:t>
            </a:r>
          </a:p>
          <a:p>
            <a:endParaRPr lang="ru-RU" dirty="0"/>
          </a:p>
        </p:txBody>
      </p:sp>
    </p:spTree>
    <p:extLst>
      <p:ext uri="{BB962C8B-B14F-4D97-AF65-F5344CB8AC3E}">
        <p14:creationId xmlns:p14="http://schemas.microsoft.com/office/powerpoint/2010/main" val="300355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solidFill>
                  <a:schemeClr val="tx1"/>
                </a:solidFill>
              </a:rPr>
              <a:t>Для клиентской части программного продукта, разработанного в рамках данной выпускной квалификационной работы, использовалась архитектура </a:t>
            </a:r>
            <a:r>
              <a:rPr lang="ru-RU" b="1" dirty="0">
                <a:solidFill>
                  <a:schemeClr val="tx1"/>
                </a:solidFill>
              </a:rPr>
              <a:t>MVC</a:t>
            </a:r>
            <a:r>
              <a:rPr lang="ru-RU" dirty="0">
                <a:solidFill>
                  <a:schemeClr val="tx1"/>
                </a:solidFill>
              </a:rPr>
              <a:t>, расшифровываемая как </a:t>
            </a:r>
            <a:r>
              <a:rPr lang="ru-RU" dirty="0" err="1">
                <a:solidFill>
                  <a:schemeClr val="tx1"/>
                </a:solidFill>
              </a:rPr>
              <a:t>Model-View-Controller</a:t>
            </a:r>
            <a:r>
              <a:rPr lang="ru-RU" dirty="0">
                <a:solidFill>
                  <a:schemeClr val="tx1"/>
                </a:solidFill>
              </a:rPr>
              <a:t>.</a:t>
            </a:r>
            <a:r>
              <a:rPr lang="ru-RU" sz="800" dirty="0">
                <a:solidFill>
                  <a:schemeClr val="tx1"/>
                </a:solidFill>
              </a:rPr>
              <a:t> </a:t>
            </a:r>
          </a:p>
          <a:p>
            <a:endParaRPr lang="ru-RU" sz="800" dirty="0">
              <a:solidFill>
                <a:schemeClr val="tx1"/>
              </a:solidFill>
            </a:endParaRPr>
          </a:p>
          <a:p>
            <a:pPr marL="0" marR="0" lvl="0" indent="0" defTabSz="171450" eaLnBrk="1" fontAlgn="auto" latinLnBrk="0" hangingPunct="1">
              <a:lnSpc>
                <a:spcPct val="117999"/>
              </a:lnSpc>
              <a:spcBef>
                <a:spcPts val="0"/>
              </a:spcBef>
              <a:spcAft>
                <a:spcPts val="0"/>
              </a:spcAft>
              <a:buClrTx/>
              <a:buSzTx/>
              <a:buFontTx/>
              <a:buNone/>
              <a:tabLst/>
              <a:defRPr/>
            </a:pPr>
            <a:r>
              <a:rPr lang="ru-RU" sz="900" b="1" dirty="0" err="1">
                <a:latin typeface="Helvetica Neue"/>
                <a:ea typeface="Helvetica Neue"/>
                <a:cs typeface="Helvetica Neue"/>
                <a:sym typeface="Helvetica Neue"/>
              </a:rPr>
              <a:t>Model</a:t>
            </a:r>
            <a:r>
              <a:rPr lang="ru-RU" sz="900" b="1" dirty="0">
                <a:latin typeface="Helvetica Neue"/>
                <a:ea typeface="Helvetica Neue"/>
                <a:cs typeface="Helvetica Neue"/>
                <a:sym typeface="Helvetica Neue"/>
              </a:rPr>
              <a:t> </a:t>
            </a:r>
            <a:r>
              <a:rPr lang="ru-RU" sz="900" dirty="0">
                <a:latin typeface="Helvetica Neue"/>
                <a:ea typeface="Helvetica Neue"/>
                <a:cs typeface="Helvetica Neue"/>
                <a:sym typeface="Helvetica Neue"/>
              </a:rPr>
              <a:t>– это данные, </a:t>
            </a:r>
            <a:r>
              <a:rPr lang="ru-RU" sz="900" b="1" dirty="0" err="1">
                <a:latin typeface="Helvetica Neue"/>
                <a:ea typeface="Helvetica Neue"/>
                <a:cs typeface="Helvetica Neue"/>
                <a:sym typeface="Helvetica Neue"/>
              </a:rPr>
              <a:t>View</a:t>
            </a:r>
            <a:r>
              <a:rPr lang="ru-RU" sz="900" b="1" dirty="0">
                <a:latin typeface="Helvetica Neue"/>
                <a:ea typeface="Helvetica Neue"/>
                <a:cs typeface="Helvetica Neue"/>
                <a:sym typeface="Helvetica Neue"/>
              </a:rPr>
              <a:t> </a:t>
            </a:r>
            <a:r>
              <a:rPr lang="ru-RU" sz="900" dirty="0">
                <a:latin typeface="Helvetica Neue"/>
                <a:ea typeface="Helvetica Neue"/>
                <a:cs typeface="Helvetica Neue"/>
                <a:sym typeface="Helvetica Neue"/>
              </a:rPr>
              <a:t>– это то, что пользователь видит на экране и с чем взаимодействует с помощью различных методов ввода, </a:t>
            </a:r>
            <a:r>
              <a:rPr lang="ru-RU" sz="900" b="1" dirty="0" err="1">
                <a:latin typeface="Helvetica Neue"/>
                <a:ea typeface="Helvetica Neue"/>
                <a:cs typeface="Helvetica Neue"/>
                <a:sym typeface="Helvetica Neue"/>
              </a:rPr>
              <a:t>Controller</a:t>
            </a:r>
            <a:r>
              <a:rPr lang="ru-RU" sz="900" b="1" dirty="0">
                <a:latin typeface="Helvetica Neue"/>
                <a:ea typeface="Helvetica Neue"/>
                <a:cs typeface="Helvetica Neue"/>
                <a:sym typeface="Helvetica Neue"/>
              </a:rPr>
              <a:t> </a:t>
            </a:r>
            <a:r>
              <a:rPr lang="ru-RU" sz="900" dirty="0">
                <a:latin typeface="Helvetica Neue"/>
                <a:ea typeface="Helvetica Neue"/>
                <a:cs typeface="Helvetica Neue"/>
                <a:sym typeface="Helvetica Neue"/>
              </a:rPr>
              <a:t>– связующее звено между этими двумя ключевыми сущностями. </a:t>
            </a:r>
          </a:p>
          <a:p>
            <a:endParaRPr lang="ru-RU" dirty="0"/>
          </a:p>
          <a:p>
            <a:pPr marL="0" marR="0" lvl="0" indent="0" algn="l" defTabSz="171450" eaLnBrk="1" fontAlgn="auto" latinLnBrk="0" hangingPunct="1">
              <a:lnSpc>
                <a:spcPct val="117999"/>
              </a:lnSpc>
              <a:spcBef>
                <a:spcPts val="0"/>
              </a:spcBef>
              <a:spcAft>
                <a:spcPts val="0"/>
              </a:spcAft>
              <a:buClrTx/>
              <a:buSzTx/>
              <a:buFontTx/>
              <a:buNone/>
              <a:tabLst/>
              <a:defRPr/>
            </a:pPr>
            <a:r>
              <a:rPr lang="ru-RU" sz="900" dirty="0">
                <a:latin typeface="Helvetica Neue"/>
                <a:ea typeface="Helvetica Neue"/>
                <a:cs typeface="Helvetica Neue"/>
                <a:sym typeface="Helvetica Neue"/>
              </a:rPr>
              <a:t>Основной смысл данной архитектуры заключается в том, что данные не связаны напрямую с представлением, что позволяет </a:t>
            </a:r>
          </a:p>
          <a:p>
            <a:pPr marL="0" marR="0" lvl="0" indent="0" algn="l" defTabSz="171450" eaLnBrk="1" fontAlgn="auto" latinLnBrk="0" hangingPunct="1">
              <a:lnSpc>
                <a:spcPct val="117999"/>
              </a:lnSpc>
              <a:spcBef>
                <a:spcPts val="0"/>
              </a:spcBef>
              <a:spcAft>
                <a:spcPts val="0"/>
              </a:spcAft>
              <a:buClrTx/>
              <a:buSzTx/>
              <a:buFontTx/>
              <a:buNone/>
              <a:tabLst/>
              <a:defRPr/>
            </a:pPr>
            <a:r>
              <a:rPr lang="ru-RU" sz="900" dirty="0">
                <a:latin typeface="Helvetica Neue"/>
                <a:ea typeface="Helvetica Neue"/>
                <a:cs typeface="Helvetica Neue"/>
                <a:sym typeface="Helvetica Neue"/>
              </a:rPr>
              <a:t>при необходимости использовать одни и те же компоненты для других задач</a:t>
            </a:r>
            <a:r>
              <a:rPr lang="ru-RU" sz="900" dirty="0"/>
              <a:t>.</a:t>
            </a:r>
          </a:p>
          <a:p>
            <a:endParaRPr lang="ru-RU" dirty="0"/>
          </a:p>
          <a:p>
            <a:pPr marL="0" marR="0" lvl="0" indent="0" defTabSz="171450" eaLnBrk="1" fontAlgn="auto" latinLnBrk="0" hangingPunct="1">
              <a:lnSpc>
                <a:spcPct val="117999"/>
              </a:lnSpc>
              <a:spcBef>
                <a:spcPts val="0"/>
              </a:spcBef>
              <a:spcAft>
                <a:spcPts val="0"/>
              </a:spcAft>
              <a:buClrTx/>
              <a:buSzTx/>
              <a:buFontTx/>
              <a:buNone/>
              <a:tabLst/>
              <a:defRPr/>
            </a:pPr>
            <a:r>
              <a:rPr lang="ru-RU" sz="900" dirty="0"/>
              <a:t>Основной причиной выбора данного шаблона, стала хорошая читаемость кода, хорошая декомпозиция, благодаря чему функционал добавляется крайне быстро, простой концепт, а также распространённость данной архитектуры среди разработчиков мобильных приложений.   </a:t>
            </a:r>
            <a:r>
              <a:rPr lang="ru-RU" sz="900" dirty="0">
                <a:solidFill>
                  <a:srgbClr val="002060"/>
                </a:solidFill>
              </a:rPr>
              <a:t> </a:t>
            </a:r>
          </a:p>
        </p:txBody>
      </p:sp>
    </p:spTree>
    <p:extLst>
      <p:ext uri="{BB962C8B-B14F-4D97-AF65-F5344CB8AC3E}">
        <p14:creationId xmlns:p14="http://schemas.microsoft.com/office/powerpoint/2010/main" val="6876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171450" eaLnBrk="1" fontAlgn="auto" latinLnBrk="0" hangingPunct="1">
              <a:lnSpc>
                <a:spcPct val="117999"/>
              </a:lnSpc>
              <a:spcBef>
                <a:spcPts val="0"/>
              </a:spcBef>
              <a:spcAft>
                <a:spcPts val="0"/>
              </a:spcAft>
              <a:buClrTx/>
              <a:buSzTx/>
              <a:buFontTx/>
              <a:buNone/>
              <a:tabLst/>
              <a:defRPr/>
            </a:pPr>
            <a:r>
              <a:rPr lang="ru-RU" sz="900" dirty="0"/>
              <a:t>В качестве архитектуры приложения была выбрана клиент – серверная архитектура, так как приложение подразумевает по собой серверную часть, базу данных, множество </a:t>
            </a:r>
            <a:r>
              <a:rPr lang="en-US" sz="900" dirty="0"/>
              <a:t>Android </a:t>
            </a:r>
            <a:r>
              <a:rPr lang="ru-RU" sz="900" dirty="0"/>
              <a:t>клиентов и потенциальное добавление </a:t>
            </a:r>
            <a:r>
              <a:rPr lang="en-US" sz="900" dirty="0"/>
              <a:t>Web </a:t>
            </a:r>
            <a:r>
              <a:rPr lang="ru-RU" sz="900" dirty="0"/>
              <a:t>клиента для врача. Все данные обрабатываются сервером, клиенту остается лишь получить и отобразить уже готовые данные. </a:t>
            </a:r>
          </a:p>
          <a:p>
            <a:endParaRPr lang="ru-RU" dirty="0"/>
          </a:p>
          <a:p>
            <a:pPr algn="l"/>
            <a:r>
              <a:rPr lang="ru-RU" sz="900" dirty="0">
                <a:latin typeface="Helvetica Neue"/>
                <a:ea typeface="Helvetica Neue"/>
                <a:cs typeface="Helvetica Neue"/>
                <a:sym typeface="Helvetica Neue"/>
              </a:rPr>
              <a:t>В пользу выбора клиент-серверной архитектуры выступило несколько ключевых факторов:</a:t>
            </a:r>
          </a:p>
          <a:p>
            <a:pPr marL="285750" lvl="0" indent="-285750" algn="l">
              <a:buFont typeface="Arial" panose="020B0604020202020204" pitchFamily="34" charset="0"/>
              <a:buChar char="•"/>
            </a:pPr>
            <a:r>
              <a:rPr lang="ru-RU" sz="900" dirty="0">
                <a:latin typeface="Helvetica Neue"/>
                <a:ea typeface="Helvetica Neue"/>
                <a:cs typeface="Helvetica Neue"/>
                <a:sym typeface="Helvetica Neue"/>
              </a:rPr>
              <a:t>сервер мощнее устройства с которого уходят запросы, следовательно приложение будет в разы производительней; </a:t>
            </a:r>
          </a:p>
          <a:p>
            <a:pPr marL="285750" lvl="0" indent="-285750" algn="l">
              <a:buFont typeface="Arial" panose="020B0604020202020204" pitchFamily="34" charset="0"/>
              <a:buChar char="•"/>
            </a:pPr>
            <a:r>
              <a:rPr lang="ru-RU" sz="900" dirty="0">
                <a:latin typeface="Helvetica Neue"/>
                <a:ea typeface="Helvetica Neue"/>
                <a:cs typeface="Helvetica Neue"/>
                <a:sym typeface="Helvetica Neue"/>
              </a:rPr>
              <a:t>нет дублирования кода, в отличие от случая если бы сервера не было;</a:t>
            </a:r>
          </a:p>
          <a:p>
            <a:pPr marL="285750" lvl="0" indent="-285750" algn="l">
              <a:buFont typeface="Arial" panose="020B0604020202020204" pitchFamily="34" charset="0"/>
              <a:buChar char="•"/>
            </a:pPr>
            <a:r>
              <a:rPr lang="ru-RU" sz="900" dirty="0">
                <a:latin typeface="Helvetica Neue"/>
                <a:ea typeface="Helvetica Neue"/>
                <a:cs typeface="Helvetica Neue"/>
                <a:sym typeface="Helvetica Neue"/>
              </a:rPr>
              <a:t>данные защищены, так как прямой доступа у пользователя к персональным данным отсутствует, он ограничен лишь списком доступных ему </a:t>
            </a:r>
            <a:r>
              <a:rPr lang="en-US" sz="900" dirty="0" err="1">
                <a:latin typeface="Helvetica Neue"/>
                <a:ea typeface="Helvetica Neue"/>
                <a:cs typeface="Helvetica Neue"/>
                <a:sym typeface="Helvetica Neue"/>
              </a:rPr>
              <a:t>endpiont</a:t>
            </a:r>
            <a:r>
              <a:rPr lang="ru-RU" sz="900" dirty="0">
                <a:latin typeface="Helvetica Neue"/>
                <a:ea typeface="Helvetica Neue"/>
                <a:cs typeface="Helvetica Neue"/>
                <a:sym typeface="Helvetica Neue"/>
              </a:rPr>
              <a:t>-</a:t>
            </a:r>
            <a:r>
              <a:rPr lang="ru-RU" sz="900" dirty="0" err="1">
                <a:latin typeface="Helvetica Neue"/>
                <a:ea typeface="Helvetica Neue"/>
                <a:cs typeface="Helvetica Neue"/>
                <a:sym typeface="Helvetica Neue"/>
              </a:rPr>
              <a:t>ов</a:t>
            </a:r>
            <a:r>
              <a:rPr lang="ru-RU" sz="900" dirty="0">
                <a:latin typeface="Helvetica Neue"/>
                <a:ea typeface="Helvetica Neue"/>
                <a:cs typeface="Helvetica Neue"/>
                <a:sym typeface="Helvetica Neue"/>
              </a:rPr>
              <a:t>, для различных ролей.</a:t>
            </a:r>
          </a:p>
          <a:p>
            <a:endParaRPr lang="ru-RU" dirty="0"/>
          </a:p>
        </p:txBody>
      </p:sp>
    </p:spTree>
    <p:extLst>
      <p:ext uri="{BB962C8B-B14F-4D97-AF65-F5344CB8AC3E}">
        <p14:creationId xmlns:p14="http://schemas.microsoft.com/office/powerpoint/2010/main" val="2200775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БД представлена в 3 нормальной форме</a:t>
            </a:r>
          </a:p>
          <a:p>
            <a:endParaRPr lang="ru-RU" dirty="0"/>
          </a:p>
          <a:p>
            <a:r>
              <a:rPr lang="ru-RU" dirty="0"/>
              <a:t>Также архитектура предполагает, что будет возможность создать аналогичное приложение для врача (Объяснить что юридически это сложно)</a:t>
            </a:r>
          </a:p>
          <a:p>
            <a:endParaRPr lang="ru-RU" dirty="0"/>
          </a:p>
          <a:p>
            <a:r>
              <a:rPr lang="ru-RU" dirty="0"/>
              <a:t>Объяснить что есть возможность добавить диагнозы в </a:t>
            </a:r>
            <a:r>
              <a:rPr lang="en-US" dirty="0"/>
              <a:t>UI</a:t>
            </a:r>
          </a:p>
          <a:p>
            <a:endParaRPr lang="en-US" dirty="0"/>
          </a:p>
          <a:p>
            <a:endParaRPr lang="ru-RU" dirty="0"/>
          </a:p>
        </p:txBody>
      </p:sp>
    </p:spTree>
    <p:extLst>
      <p:ext uri="{BB962C8B-B14F-4D97-AF65-F5344CB8AC3E}">
        <p14:creationId xmlns:p14="http://schemas.microsoft.com/office/powerpoint/2010/main" val="12159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Текст 3">
            <a:extLst>
              <a:ext uri="{FF2B5EF4-FFF2-40B4-BE49-F238E27FC236}">
                <a16:creationId xmlns:a16="http://schemas.microsoft.com/office/drawing/2014/main" id="{4F3F1DA2-68BC-423F-9157-C4527B9DDB04}"/>
              </a:ext>
            </a:extLst>
          </p:cNvPr>
          <p:cNvSpPr>
            <a:spLocks noGrp="1"/>
          </p:cNvSpPr>
          <p:nvPr>
            <p:ph type="body" sz="quarter" idx="10" hasCustomPrompt="1"/>
          </p:nvPr>
        </p:nvSpPr>
        <p:spPr>
          <a:xfrm>
            <a:off x="2627709" y="87511"/>
            <a:ext cx="5805488" cy="701873"/>
          </a:xfrm>
        </p:spPr>
        <p:txBody>
          <a:bodyPr/>
          <a:lstStyle>
            <a:lvl1pPr marL="0" indent="0" algn="ctr">
              <a:lnSpc>
                <a:spcPct val="100000"/>
              </a:lnSpc>
              <a:spcBef>
                <a:spcPts val="0"/>
              </a:spcBef>
              <a:buNone/>
              <a:defRPr sz="2000"/>
            </a:lvl1pPr>
          </a:lstStyle>
          <a:p>
            <a:pPr lvl="0"/>
            <a:r>
              <a:rPr lang="ru-RU" dirty="0"/>
              <a:t>Подразделение</a:t>
            </a:r>
          </a:p>
          <a:p>
            <a:pPr lvl="0"/>
            <a:r>
              <a:rPr lang="ru-RU" dirty="0"/>
              <a:t>Образовательная программа</a:t>
            </a:r>
          </a:p>
        </p:txBody>
      </p:sp>
      <p:sp>
        <p:nvSpPr>
          <p:cNvPr id="8" name="Текст 3">
            <a:extLst>
              <a:ext uri="{FF2B5EF4-FFF2-40B4-BE49-F238E27FC236}">
                <a16:creationId xmlns:a16="http://schemas.microsoft.com/office/drawing/2014/main" id="{55DA2F4A-DE6A-4B7B-837A-68EA82745D14}"/>
              </a:ext>
            </a:extLst>
          </p:cNvPr>
          <p:cNvSpPr>
            <a:spLocks noGrp="1"/>
          </p:cNvSpPr>
          <p:nvPr>
            <p:ph type="body" sz="quarter" idx="11" hasCustomPrompt="1"/>
          </p:nvPr>
        </p:nvSpPr>
        <p:spPr>
          <a:xfrm>
            <a:off x="2637936" y="870356"/>
            <a:ext cx="5805488" cy="701873"/>
          </a:xfrm>
        </p:spPr>
        <p:txBody>
          <a:bodyPr>
            <a:normAutofit/>
          </a:bodyPr>
          <a:lstStyle>
            <a:lvl1pPr marL="0" indent="0" algn="ctr">
              <a:lnSpc>
                <a:spcPct val="100000"/>
              </a:lnSpc>
              <a:spcBef>
                <a:spcPts val="0"/>
              </a:spcBef>
              <a:buNone/>
              <a:defRPr sz="2000"/>
            </a:lvl1pPr>
          </a:lstStyle>
          <a:p>
            <a:pPr lvl="0"/>
            <a:r>
              <a:rPr lang="ru-RU" dirty="0"/>
              <a:t>Подзаголовок</a:t>
            </a:r>
          </a:p>
        </p:txBody>
      </p:sp>
      <p:sp>
        <p:nvSpPr>
          <p:cNvPr id="10" name="Текст 3">
            <a:extLst>
              <a:ext uri="{FF2B5EF4-FFF2-40B4-BE49-F238E27FC236}">
                <a16:creationId xmlns:a16="http://schemas.microsoft.com/office/drawing/2014/main" id="{CEFB6F4B-3C04-47F5-9D7C-3B0495A0698D}"/>
              </a:ext>
            </a:extLst>
          </p:cNvPr>
          <p:cNvSpPr>
            <a:spLocks noGrp="1"/>
          </p:cNvSpPr>
          <p:nvPr>
            <p:ph type="body" sz="quarter" idx="12" hasCustomPrompt="1"/>
          </p:nvPr>
        </p:nvSpPr>
        <p:spPr>
          <a:xfrm>
            <a:off x="2627709" y="1851670"/>
            <a:ext cx="5805488" cy="701873"/>
          </a:xfrm>
        </p:spPr>
        <p:txBody>
          <a:bodyPr>
            <a:normAutofit/>
          </a:bodyPr>
          <a:lstStyle>
            <a:lvl1pPr marL="0" indent="0" algn="ctr">
              <a:lnSpc>
                <a:spcPct val="100000"/>
              </a:lnSpc>
              <a:spcBef>
                <a:spcPts val="0"/>
              </a:spcBef>
              <a:buNone/>
              <a:defRPr sz="3200"/>
            </a:lvl1pPr>
          </a:lstStyle>
          <a:p>
            <a:pPr lvl="0"/>
            <a:r>
              <a:rPr lang="ru-RU" dirty="0"/>
              <a:t>Заголовок</a:t>
            </a:r>
          </a:p>
        </p:txBody>
      </p:sp>
      <p:sp>
        <p:nvSpPr>
          <p:cNvPr id="11" name="Прямоугольник 10">
            <a:extLst>
              <a:ext uri="{FF2B5EF4-FFF2-40B4-BE49-F238E27FC236}">
                <a16:creationId xmlns:a16="http://schemas.microsoft.com/office/drawing/2014/main" id="{ACEEA986-1D6A-4935-BBAE-D2778A7692CC}"/>
              </a:ext>
            </a:extLst>
          </p:cNvPr>
          <p:cNvSpPr/>
          <p:nvPr userDrawn="1"/>
        </p:nvSpPr>
        <p:spPr>
          <a:xfrm>
            <a:off x="0" y="0"/>
            <a:ext cx="2195736" cy="5143500"/>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3" name="Текст 12">
            <a:extLst>
              <a:ext uri="{FF2B5EF4-FFF2-40B4-BE49-F238E27FC236}">
                <a16:creationId xmlns:a16="http://schemas.microsoft.com/office/drawing/2014/main" id="{BFB1B887-C932-4307-BDEB-ADA927B32D18}"/>
              </a:ext>
            </a:extLst>
          </p:cNvPr>
          <p:cNvSpPr>
            <a:spLocks noGrp="1"/>
          </p:cNvSpPr>
          <p:nvPr>
            <p:ph type="body" sz="quarter" idx="13" hasCustomPrompt="1"/>
          </p:nvPr>
        </p:nvSpPr>
        <p:spPr>
          <a:xfrm>
            <a:off x="6084888" y="2643189"/>
            <a:ext cx="3016250" cy="2061864"/>
          </a:xfrm>
        </p:spPr>
        <p:txBody>
          <a:bodyPr/>
          <a:lstStyle>
            <a:lvl1pPr marL="0" indent="0" algn="r">
              <a:buNone/>
              <a:defRPr/>
            </a:lvl1pPr>
          </a:lstStyle>
          <a:p>
            <a:pPr lvl="0"/>
            <a:r>
              <a:rPr lang="ru-RU" dirty="0"/>
              <a:t>Исполнитель</a:t>
            </a:r>
          </a:p>
        </p:txBody>
      </p:sp>
      <p:pic>
        <p:nvPicPr>
          <p:cNvPr id="14" name="Изображение" descr="Изображение">
            <a:extLst>
              <a:ext uri="{FF2B5EF4-FFF2-40B4-BE49-F238E27FC236}">
                <a16:creationId xmlns:a16="http://schemas.microsoft.com/office/drawing/2014/main" id="{93D2D8BC-A463-4261-B0E8-B3038D8E47E1}"/>
              </a:ext>
            </a:extLst>
          </p:cNvPr>
          <p:cNvPicPr>
            <a:picLocks noChangeAspect="1"/>
          </p:cNvPicPr>
          <p:nvPr userDrawn="1"/>
        </p:nvPicPr>
        <p:blipFill>
          <a:blip r:embed="rId2"/>
          <a:stretch>
            <a:fillRect/>
          </a:stretch>
        </p:blipFill>
        <p:spPr>
          <a:xfrm>
            <a:off x="456119" y="331218"/>
            <a:ext cx="1283498" cy="1241011"/>
          </a:xfrm>
          <a:prstGeom prst="rect">
            <a:avLst/>
          </a:prstGeom>
          <a:ln w="12700">
            <a:miter lim="400000"/>
          </a:ln>
        </p:spPr>
      </p:pic>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320469" y="4705052"/>
            <a:ext cx="2288443" cy="350937"/>
          </a:xfrm>
        </p:spPr>
        <p:txBody>
          <a:bodyPr>
            <a:normAutofit/>
          </a:bodyPr>
          <a:lstStyle>
            <a:lvl1pPr marL="0" indent="0" algn="ctr">
              <a:lnSpc>
                <a:spcPct val="100000"/>
              </a:lnSpc>
              <a:spcBef>
                <a:spcPts val="0"/>
              </a:spcBef>
              <a:buNone/>
              <a:defRPr sz="2000"/>
            </a:lvl1pPr>
          </a:lstStyle>
          <a:p>
            <a:pPr lvl="0"/>
            <a:r>
              <a:rPr lang="ru-RU" dirty="0"/>
              <a:t>Подзаголовок</a:t>
            </a:r>
          </a:p>
        </p:txBody>
      </p:sp>
      <p:pic>
        <p:nvPicPr>
          <p:cNvPr id="16" name="Picture 2">
            <a:extLst>
              <a:ext uri="{FF2B5EF4-FFF2-40B4-BE49-F238E27FC236}">
                <a16:creationId xmlns:a16="http://schemas.microsoft.com/office/drawing/2014/main" id="{EA2F60A4-0A88-4772-9A16-D961E04E8511}"/>
              </a:ext>
            </a:extLst>
          </p:cNvPr>
          <p:cNvPicPr>
            <a:picLocks noChangeAspect="1" noChangeArrowheads="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17" t="30567" r="8951" b="27603"/>
          <a:stretch/>
        </p:blipFill>
        <p:spPr bwMode="auto">
          <a:xfrm>
            <a:off x="7899" y="2067694"/>
            <a:ext cx="2187837" cy="778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CF1DE530-A070-4108-8A49-1372102F2E17}"/>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Д.Р. Долгошеев, ВКР «Клиент - серверное приложение органайзер лекарств»</a:t>
            </a:r>
          </a:p>
        </p:txBody>
      </p:sp>
      <p:sp>
        <p:nvSpPr>
          <p:cNvPr id="10" name="Текст заголовка">
            <a:extLst>
              <a:ext uri="{FF2B5EF4-FFF2-40B4-BE49-F238E27FC236}">
                <a16:creationId xmlns:a16="http://schemas.microsoft.com/office/drawing/2014/main" id="{A5AFEACE-D557-4B07-BE29-9A963AD4DDD6}"/>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274075000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Текст и код">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hasCustomPrompt="1"/>
          </p:nvPr>
        </p:nvSpPr>
        <p:spPr>
          <a:xfrm>
            <a:off x="4685852" y="1372939"/>
            <a:ext cx="3702571" cy="3315147"/>
          </a:xfrm>
          <a:prstGeom prst="rect">
            <a:avLst/>
          </a:prstGeom>
          <a:solidFill>
            <a:schemeClr val="bg1">
              <a:lumMod val="95000"/>
            </a:schemeClr>
          </a:solidFill>
        </p:spPr>
        <p:txBody>
          <a:bodyPr lIns="91439" tIns="45719" rIns="91439" bIns="45719" anchor="t">
            <a:noAutofit/>
          </a:bodyPr>
          <a:lstStyle>
            <a:lvl1pPr marL="0" indent="0">
              <a:buNone/>
              <a:defRPr sz="1600">
                <a:latin typeface="Consolas" panose="020B0609020204030204" pitchFamily="49" charset="0"/>
              </a:defRPr>
            </a:lvl1pPr>
          </a:lstStyle>
          <a:p>
            <a:r>
              <a:rPr lang="ru-RU" dirty="0"/>
              <a:t>Код</a:t>
            </a:r>
            <a:endParaRPr dirty="0"/>
          </a:p>
        </p:txBody>
      </p:sp>
      <p:sp>
        <p:nvSpPr>
          <p:cNvPr id="28" name="Текст заголовка"/>
          <p:cNvSpPr txBox="1">
            <a:spLocks noGrp="1"/>
          </p:cNvSpPr>
          <p:nvPr>
            <p:ph type="title"/>
          </p:nvPr>
        </p:nvSpPr>
        <p:spPr>
          <a:prstGeom prst="rect">
            <a:avLst/>
          </a:prstGeom>
        </p:spPr>
        <p:txBody>
          <a:bodyPr/>
          <a:lstStyle>
            <a:lvl1pPr>
              <a:defRPr/>
            </a:lvl1pPr>
          </a:lstStyle>
          <a:p>
            <a:r>
              <a:rPr dirty="0" err="1"/>
              <a:t>Текст</a:t>
            </a:r>
            <a:r>
              <a:rPr dirty="0"/>
              <a:t> </a:t>
            </a:r>
            <a:r>
              <a:rPr dirty="0" err="1"/>
              <a:t>заголовка</a:t>
            </a:r>
            <a:endParaRPr dirty="0"/>
          </a:p>
        </p:txBody>
      </p:sp>
      <p:sp>
        <p:nvSpPr>
          <p:cNvPr id="29" name="Уровень текста 1…"/>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30"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Линия">
            <a:extLst>
              <a:ext uri="{FF2B5EF4-FFF2-40B4-BE49-F238E27FC236}">
                <a16:creationId xmlns:a16="http://schemas.microsoft.com/office/drawing/2014/main" id="{2B0AE4E5-04CE-412D-9344-98769686D72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7" name="Название подразделения, лаборатории, факультета и т.д.">
            <a:extLst>
              <a:ext uri="{FF2B5EF4-FFF2-40B4-BE49-F238E27FC236}">
                <a16:creationId xmlns:a16="http://schemas.microsoft.com/office/drawing/2014/main" id="{97AF5D8A-37C3-4CCF-9262-0E78751C488A}"/>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8" name="Линия">
            <a:extLst>
              <a:ext uri="{FF2B5EF4-FFF2-40B4-BE49-F238E27FC236}">
                <a16:creationId xmlns:a16="http://schemas.microsoft.com/office/drawing/2014/main" id="{2AA5EEC7-3119-4943-A3FC-C94AE6E47F72}"/>
              </a:ext>
            </a:extLst>
          </p:cNvPr>
          <p:cNvSpPr/>
          <p:nvPr userDrawn="1"/>
        </p:nvSpPr>
        <p:spPr>
          <a:xfrm>
            <a:off x="0" y="1059582"/>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F1615182-C685-4A11-9C7B-0D7CB6D39FD5}"/>
              </a:ext>
            </a:extLst>
          </p:cNvPr>
          <p:cNvSpPr>
            <a:spLocks noGrp="1"/>
          </p:cNvSpPr>
          <p:nvPr>
            <p:ph type="ftr" sz="quarter" idx="14"/>
          </p:nvPr>
        </p:nvSpPr>
        <p:spPr/>
        <p:txBody>
          <a:bodyPr/>
          <a:lstStyle/>
          <a:p>
            <a:r>
              <a:rPr lang="ru-RU"/>
              <a:t>Д.Р. Долгошеев, ВКР «Клиент - серверное приложение органайзер лекарств»</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Два текста">
    <p:bg>
      <p:bgPr>
        <a:solidFill>
          <a:srgbClr val="FFFFFF"/>
        </a:solidFill>
        <a:effectLst/>
      </p:bgPr>
    </p:bg>
    <p:spTree>
      <p:nvGrpSpPr>
        <p:cNvPr id="1" name=""/>
        <p:cNvGrpSpPr/>
        <p:nvPr/>
      </p:nvGrpSpPr>
      <p:grpSpPr>
        <a:xfrm>
          <a:off x="0" y="0"/>
          <a:ext cx="0" cy="0"/>
          <a:chOff x="0" y="0"/>
          <a:chExt cx="0" cy="0"/>
        </a:xfrm>
      </p:grpSpPr>
      <p:sp>
        <p:nvSpPr>
          <p:cNvPr id="28" name="Текст заголовка"/>
          <p:cNvSpPr txBox="1">
            <a:spLocks noGrp="1"/>
          </p:cNvSpPr>
          <p:nvPr>
            <p:ph type="title"/>
          </p:nvPr>
        </p:nvSpPr>
        <p:spPr>
          <a:prstGeom prst="rect">
            <a:avLst/>
          </a:prstGeom>
        </p:spPr>
        <p:txBody>
          <a:bodyPr/>
          <a:lstStyle>
            <a:lvl1pPr>
              <a:defRPr/>
            </a:lvl1pPr>
          </a:lstStyle>
          <a:p>
            <a:r>
              <a:rPr dirty="0" err="1"/>
              <a:t>Текст</a:t>
            </a:r>
            <a:r>
              <a:rPr dirty="0"/>
              <a:t> </a:t>
            </a:r>
            <a:r>
              <a:rPr dirty="0" err="1"/>
              <a:t>заголовка</a:t>
            </a:r>
            <a:endParaRPr dirty="0"/>
          </a:p>
        </p:txBody>
      </p:sp>
      <p:sp>
        <p:nvSpPr>
          <p:cNvPr id="29" name="Уровень текста 1…"/>
          <p:cNvSpPr txBox="1">
            <a:spLocks noGrp="1"/>
          </p:cNvSpPr>
          <p:nvPr>
            <p:ph type="body" sz="quarter" idx="1" hasCustomPrompt="1"/>
          </p:nvPr>
        </p:nvSpPr>
        <p:spPr>
          <a:xfrm>
            <a:off x="467544"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30"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BC1C8AF6-764D-42DD-8B6D-3BEA682BC416}"/>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7" name="Линия">
            <a:extLst>
              <a:ext uri="{FF2B5EF4-FFF2-40B4-BE49-F238E27FC236}">
                <a16:creationId xmlns:a16="http://schemas.microsoft.com/office/drawing/2014/main" id="{1185B34F-00E4-4ADE-B002-13C9F81B20C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8" name="Название подразделения, лаборатории, факультета и т.д.">
            <a:extLst>
              <a:ext uri="{FF2B5EF4-FFF2-40B4-BE49-F238E27FC236}">
                <a16:creationId xmlns:a16="http://schemas.microsoft.com/office/drawing/2014/main" id="{6E3CA155-B1B0-4089-9C94-E6948843FB3F}"/>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9" name="Линия">
            <a:extLst>
              <a:ext uri="{FF2B5EF4-FFF2-40B4-BE49-F238E27FC236}">
                <a16:creationId xmlns:a16="http://schemas.microsoft.com/office/drawing/2014/main" id="{95EF9B6E-0540-4EEF-B91E-A522CAE02F15}"/>
              </a:ext>
            </a:extLst>
          </p:cNvPr>
          <p:cNvSpPr/>
          <p:nvPr userDrawn="1"/>
        </p:nvSpPr>
        <p:spPr>
          <a:xfrm>
            <a:off x="0" y="1059582"/>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2" name="Нижний колонтитул 1">
            <a:extLst>
              <a:ext uri="{FF2B5EF4-FFF2-40B4-BE49-F238E27FC236}">
                <a16:creationId xmlns:a16="http://schemas.microsoft.com/office/drawing/2014/main" id="{A8FB7426-84BB-4D2A-B346-65D0BF0892F3}"/>
              </a:ext>
            </a:extLst>
          </p:cNvPr>
          <p:cNvSpPr>
            <a:spLocks noGrp="1"/>
          </p:cNvSpPr>
          <p:nvPr>
            <p:ph type="ftr" sz="quarter" idx="11"/>
          </p:nvPr>
        </p:nvSpPr>
        <p:spPr/>
        <p:txBody>
          <a:bodyPr/>
          <a:lstStyle/>
          <a:p>
            <a:r>
              <a:rPr lang="ru-RU"/>
              <a:t>Д.Р. Долгошеев, ВКР «Клиент - серверное приложение органайзер лекарств»</a:t>
            </a:r>
          </a:p>
        </p:txBody>
      </p:sp>
    </p:spTree>
    <p:extLst>
      <p:ext uri="{BB962C8B-B14F-4D97-AF65-F5344CB8AC3E}">
        <p14:creationId xmlns:p14="http://schemas.microsoft.com/office/powerpoint/2010/main" val="19885903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4685853" y="2685604"/>
            <a:ext cx="2812852" cy="1989088"/>
          </a:xfrm>
          <a:prstGeom prst="rect">
            <a:avLst/>
          </a:prstGeom>
        </p:spPr>
        <p:txBody>
          <a:bodyPr lIns="91439" tIns="45719" rIns="91439" bIns="45719" anchor="t">
            <a:noAutofit/>
          </a:bodyPr>
          <a:lstStyle>
            <a:lvl1pPr>
              <a:defRPr/>
            </a:lvl1pPr>
          </a:lstStyle>
          <a:p>
            <a:endParaRPr dirty="0"/>
          </a:p>
        </p:txBody>
      </p:sp>
      <p:sp>
        <p:nvSpPr>
          <p:cNvPr id="36" name="Изображение"/>
          <p:cNvSpPr>
            <a:spLocks noGrp="1"/>
          </p:cNvSpPr>
          <p:nvPr>
            <p:ph type="pic" sz="quarter" idx="14"/>
          </p:nvPr>
        </p:nvSpPr>
        <p:spPr>
          <a:xfrm>
            <a:off x="4689133" y="468809"/>
            <a:ext cx="2812852" cy="1989088"/>
          </a:xfrm>
          <a:prstGeom prst="rect">
            <a:avLst/>
          </a:prstGeom>
        </p:spPr>
        <p:txBody>
          <a:bodyPr lIns="91439" tIns="45719" rIns="91439" bIns="45719" anchor="t">
            <a:noAutofit/>
          </a:bodyPr>
          <a:lstStyle>
            <a:lvl1pPr>
              <a:defRPr/>
            </a:lvl1pPr>
          </a:lstStyle>
          <a:p>
            <a:endParaRPr dirty="0"/>
          </a:p>
        </p:txBody>
      </p:sp>
      <p:sp>
        <p:nvSpPr>
          <p:cNvPr id="37" name="Изображение"/>
          <p:cNvSpPr>
            <a:spLocks noGrp="1"/>
          </p:cNvSpPr>
          <p:nvPr>
            <p:ph type="pic" sz="half" idx="15"/>
          </p:nvPr>
        </p:nvSpPr>
        <p:spPr>
          <a:xfrm>
            <a:off x="1645295" y="468809"/>
            <a:ext cx="2812852" cy="4205883"/>
          </a:xfrm>
          <a:prstGeom prst="rect">
            <a:avLst/>
          </a:prstGeom>
        </p:spPr>
        <p:txBody>
          <a:bodyPr lIns="91439" tIns="45719" rIns="91439" bIns="45719" anchor="t">
            <a:noAutofit/>
          </a:bodyPr>
          <a:lstStyle>
            <a:lvl1pPr>
              <a:defRPr/>
            </a:lvl1pPr>
          </a:lstStyle>
          <a:p>
            <a:endParaRPr dirty="0"/>
          </a:p>
        </p:txBody>
      </p:sp>
      <p:sp>
        <p:nvSpPr>
          <p:cNvPr id="38"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Линия">
            <a:extLst>
              <a:ext uri="{FF2B5EF4-FFF2-40B4-BE49-F238E27FC236}">
                <a16:creationId xmlns:a16="http://schemas.microsoft.com/office/drawing/2014/main" id="{E9B90CD4-A6C7-4909-86A5-67B9ABD3B5D1}"/>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7" name="Название подразделения, лаборатории, факультета и т.д.">
            <a:extLst>
              <a:ext uri="{FF2B5EF4-FFF2-40B4-BE49-F238E27FC236}">
                <a16:creationId xmlns:a16="http://schemas.microsoft.com/office/drawing/2014/main" id="{AFEF6E30-CADD-43F4-9744-2857966AAE01}"/>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EA6524AB-809B-45BB-91A3-2A03E67B5A41}"/>
              </a:ext>
            </a:extLst>
          </p:cNvPr>
          <p:cNvSpPr>
            <a:spLocks noGrp="1"/>
          </p:cNvSpPr>
          <p:nvPr>
            <p:ph type="ftr" sz="quarter" idx="16"/>
          </p:nvPr>
        </p:nvSpPr>
        <p:spPr/>
        <p:txBody>
          <a:bodyPr/>
          <a:lstStyle/>
          <a:p>
            <a:r>
              <a:rPr lang="ru-RU"/>
              <a:t>Д.Р. Долгошеев, ВКР «Клиент - серверное приложение органайзер лекарств»</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1143000" y="0"/>
            <a:ext cx="6858000" cy="5143500"/>
          </a:xfrm>
          <a:prstGeom prst="rect">
            <a:avLst/>
          </a:prstGeom>
        </p:spPr>
        <p:txBody>
          <a:bodyPr lIns="91439" tIns="45719" rIns="91439" bIns="45719" anchor="t">
            <a:noAutofit/>
          </a:bodyPr>
          <a:lstStyle>
            <a:lvl1pPr>
              <a:defRPr/>
            </a:lvl1pPr>
          </a:lstStyle>
          <a:p>
            <a:endParaRPr dirty="0"/>
          </a:p>
        </p:txBody>
      </p:sp>
      <p:sp>
        <p:nvSpPr>
          <p:cNvPr id="45"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4" name="Линия">
            <a:extLst>
              <a:ext uri="{FF2B5EF4-FFF2-40B4-BE49-F238E27FC236}">
                <a16:creationId xmlns:a16="http://schemas.microsoft.com/office/drawing/2014/main" id="{EA22366D-3D75-45F5-BE00-12188C19EB6C}"/>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 name="Название подразделения, лаборатории, факультета и т.д.">
            <a:extLst>
              <a:ext uri="{FF2B5EF4-FFF2-40B4-BE49-F238E27FC236}">
                <a16:creationId xmlns:a16="http://schemas.microsoft.com/office/drawing/2014/main" id="{0E3EBAA9-BBAD-4E24-83DD-E5BC4C4C89FA}"/>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5BC212B3-0FE4-4BC3-9C2F-EC77D1759DD4}"/>
              </a:ext>
            </a:extLst>
          </p:cNvPr>
          <p:cNvSpPr>
            <a:spLocks noGrp="1"/>
          </p:cNvSpPr>
          <p:nvPr>
            <p:ph type="ftr" sz="quarter" idx="14"/>
          </p:nvPr>
        </p:nvSpPr>
        <p:spPr/>
        <p:txBody>
          <a:bodyPr/>
          <a:lstStyle/>
          <a:p>
            <a:r>
              <a:rPr lang="ru-RU"/>
              <a:t>Д.Р. Долгошеев, ВКР «Клиент - серверное приложение органайзер лекарств»</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презентации">
    <p:spTree>
      <p:nvGrpSpPr>
        <p:cNvPr id="1" name=""/>
        <p:cNvGrpSpPr/>
        <p:nvPr/>
      </p:nvGrpSpPr>
      <p:grpSpPr>
        <a:xfrm>
          <a:off x="0" y="0"/>
          <a:ext cx="0" cy="0"/>
          <a:chOff x="0" y="0"/>
          <a:chExt cx="0" cy="0"/>
        </a:xfrm>
      </p:grpSpPr>
      <p:sp>
        <p:nvSpPr>
          <p:cNvPr id="7"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11" name="Прямоугольник 10">
            <a:extLst>
              <a:ext uri="{FF2B5EF4-FFF2-40B4-BE49-F238E27FC236}">
                <a16:creationId xmlns:a16="http://schemas.microsoft.com/office/drawing/2014/main" id="{ACEEA986-1D6A-4935-BBAE-D2778A7692CC}"/>
              </a:ext>
            </a:extLst>
          </p:cNvPr>
          <p:cNvSpPr/>
          <p:nvPr userDrawn="1"/>
        </p:nvSpPr>
        <p:spPr>
          <a:xfrm>
            <a:off x="0" y="16616"/>
            <a:ext cx="2241302" cy="5143500"/>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pic>
        <p:nvPicPr>
          <p:cNvPr id="14" name="Изображение" descr="Изображение">
            <a:extLst>
              <a:ext uri="{FF2B5EF4-FFF2-40B4-BE49-F238E27FC236}">
                <a16:creationId xmlns:a16="http://schemas.microsoft.com/office/drawing/2014/main" id="{93D2D8BC-A463-4261-B0E8-B3038D8E47E1}"/>
              </a:ext>
            </a:extLst>
          </p:cNvPr>
          <p:cNvPicPr>
            <a:picLocks noChangeAspect="1"/>
          </p:cNvPicPr>
          <p:nvPr userDrawn="1"/>
        </p:nvPicPr>
        <p:blipFill>
          <a:blip r:embed="rId2"/>
          <a:stretch>
            <a:fillRect/>
          </a:stretch>
        </p:blipFill>
        <p:spPr>
          <a:xfrm>
            <a:off x="539552" y="320560"/>
            <a:ext cx="1283498" cy="1241011"/>
          </a:xfrm>
          <a:prstGeom prst="rect">
            <a:avLst/>
          </a:prstGeom>
          <a:ln w="12700">
            <a:miter lim="400000"/>
          </a:ln>
        </p:spPr>
      </p:pic>
      <p:sp>
        <p:nvSpPr>
          <p:cNvPr id="15" name="Текст 3">
            <a:extLst>
              <a:ext uri="{FF2B5EF4-FFF2-40B4-BE49-F238E27FC236}">
                <a16:creationId xmlns:a16="http://schemas.microsoft.com/office/drawing/2014/main" id="{911C272D-3C45-4E45-AA89-BD711FAFC53B}"/>
              </a:ext>
            </a:extLst>
          </p:cNvPr>
          <p:cNvSpPr>
            <a:spLocks noGrp="1"/>
          </p:cNvSpPr>
          <p:nvPr>
            <p:ph type="body" sz="quarter" idx="14" hasCustomPrompt="1"/>
          </p:nvPr>
        </p:nvSpPr>
        <p:spPr>
          <a:xfrm>
            <a:off x="4572000" y="4741093"/>
            <a:ext cx="2288443" cy="350937"/>
          </a:xfrm>
        </p:spPr>
        <p:txBody>
          <a:bodyPr>
            <a:noAutofit/>
          </a:bodyPr>
          <a:lstStyle>
            <a:lvl1pPr marL="0" indent="0" algn="ctr">
              <a:lnSpc>
                <a:spcPct val="100000"/>
              </a:lnSpc>
              <a:spcBef>
                <a:spcPts val="0"/>
              </a:spcBef>
              <a:buNone/>
              <a:defRPr sz="1600">
                <a:solidFill>
                  <a:schemeClr val="accent1">
                    <a:lumMod val="50000"/>
                  </a:schemeClr>
                </a:solidFill>
              </a:defRPr>
            </a:lvl1pPr>
          </a:lstStyle>
          <a:p>
            <a:pPr lvl="0"/>
            <a:r>
              <a:rPr lang="ru-RU" dirty="0"/>
              <a:t>Москва, 2021</a:t>
            </a:r>
          </a:p>
        </p:txBody>
      </p:sp>
      <p:pic>
        <p:nvPicPr>
          <p:cNvPr id="2050" name="Picture 2">
            <a:extLst>
              <a:ext uri="{FF2B5EF4-FFF2-40B4-BE49-F238E27FC236}">
                <a16:creationId xmlns:a16="http://schemas.microsoft.com/office/drawing/2014/main" id="{0BCA2B3B-9D90-4142-B9CB-8260E495E3D1}"/>
              </a:ext>
            </a:extLst>
          </p:cNvPr>
          <p:cNvPicPr>
            <a:picLocks noChangeAspect="1" noChangeArrowheads="1"/>
          </p:cNvPicPr>
          <p:nvPr userDrawn="1"/>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0817" t="30567" r="8951" b="27603"/>
          <a:stretch/>
        </p:blipFill>
        <p:spPr bwMode="auto">
          <a:xfrm>
            <a:off x="0" y="2067694"/>
            <a:ext cx="2241302" cy="778690"/>
          </a:xfrm>
          <a:prstGeom prst="rect">
            <a:avLst/>
          </a:prstGeom>
          <a:noFill/>
          <a:extLst>
            <a:ext uri="{909E8E84-426E-40DD-AFC4-6F175D3DCCD1}">
              <a14:hiddenFill xmlns:a14="http://schemas.microsoft.com/office/drawing/2010/main">
                <a:solidFill>
                  <a:srgbClr val="FFFFFF"/>
                </a:solidFill>
              </a14:hiddenFill>
            </a:ext>
          </a:extLst>
        </p:spPr>
      </p:pic>
      <p:sp>
        <p:nvSpPr>
          <p:cNvPr id="5" name="Текст 4">
            <a:extLst>
              <a:ext uri="{FF2B5EF4-FFF2-40B4-BE49-F238E27FC236}">
                <a16:creationId xmlns:a16="http://schemas.microsoft.com/office/drawing/2014/main" id="{6FB36C0D-E54F-47F0-852B-D3A4FC722DD8}"/>
              </a:ext>
            </a:extLst>
          </p:cNvPr>
          <p:cNvSpPr>
            <a:spLocks noGrp="1"/>
          </p:cNvSpPr>
          <p:nvPr>
            <p:ph type="body" sz="quarter" idx="15" hasCustomPrompt="1"/>
          </p:nvPr>
        </p:nvSpPr>
        <p:spPr>
          <a:xfrm>
            <a:off x="3519914" y="843558"/>
            <a:ext cx="4392613" cy="1033212"/>
          </a:xfrm>
        </p:spPr>
        <p:txBody>
          <a:bodyPr>
            <a:normAutofit/>
          </a:bodyPr>
          <a:lstStyle>
            <a:lvl1pPr marL="0" indent="0">
              <a:buNone/>
              <a:defRPr sz="1800">
                <a:solidFill>
                  <a:schemeClr val="accent1">
                    <a:lumMod val="50000"/>
                  </a:schemeClr>
                </a:solidFill>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Благодарю за внимание</a:t>
            </a:r>
          </a:p>
        </p:txBody>
      </p:sp>
      <p:sp>
        <p:nvSpPr>
          <p:cNvPr id="16" name="Текст 4">
            <a:extLst>
              <a:ext uri="{FF2B5EF4-FFF2-40B4-BE49-F238E27FC236}">
                <a16:creationId xmlns:a16="http://schemas.microsoft.com/office/drawing/2014/main" id="{117D62AD-8444-4DA1-ACFC-B49941B0B046}"/>
              </a:ext>
            </a:extLst>
          </p:cNvPr>
          <p:cNvSpPr>
            <a:spLocks noGrp="1"/>
          </p:cNvSpPr>
          <p:nvPr>
            <p:ph type="body" sz="quarter" idx="16" hasCustomPrompt="1"/>
          </p:nvPr>
        </p:nvSpPr>
        <p:spPr>
          <a:xfrm>
            <a:off x="3519913" y="2275719"/>
            <a:ext cx="4392613" cy="1033212"/>
          </a:xfrm>
        </p:spPr>
        <p:txBody>
          <a:bodyPr>
            <a:normAutofit/>
          </a:bodyPr>
          <a:lstStyle>
            <a:lvl1pPr marL="0" indent="0">
              <a:buNone/>
              <a:defRPr sz="1800">
                <a:solidFill>
                  <a:schemeClr val="accent1">
                    <a:lumMod val="50000"/>
                  </a:schemeClr>
                </a:solidFill>
              </a:defRPr>
            </a:lvl1pPr>
          </a:lstStyle>
          <a:p>
            <a:pPr marL="0" marR="0" lvl="0" indent="0" algn="l" defTabSz="308074" rtl="0" eaLnBrk="1" fontAlgn="auto" latinLnBrk="0" hangingPunct="1">
              <a:lnSpc>
                <a:spcPct val="100000"/>
              </a:lnSpc>
              <a:spcBef>
                <a:spcPts val="0"/>
              </a:spcBef>
              <a:spcAft>
                <a:spcPts val="600"/>
              </a:spcAft>
              <a:buClrTx/>
              <a:buSzPct val="75000"/>
              <a:buFontTx/>
              <a:buNone/>
              <a:tabLst/>
              <a:defRPr/>
            </a:pPr>
            <a:r>
              <a:rPr kumimoji="0" lang="ru-RU" sz="1600" b="0" i="0" u="none" strike="noStrike" cap="none" spc="0" normalizeH="0" baseline="0" dirty="0">
                <a:ln>
                  <a:noFill/>
                </a:ln>
                <a:solidFill>
                  <a:srgbClr val="000000"/>
                </a:solidFill>
                <a:effectLst/>
                <a:uFillTx/>
                <a:latin typeface="+mj-lt"/>
                <a:ea typeface="+mj-ea"/>
                <a:cs typeface="+mj-cs"/>
                <a:sym typeface="Helvetica Light"/>
              </a:rPr>
              <a:t>Автор,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Тема ВКР,</a:t>
            </a:r>
            <a:r>
              <a:rPr kumimoji="0" lang="en-US" sz="1600" b="0" i="0" u="none" strike="noStrike" cap="none" spc="0" normalizeH="0" baseline="0" dirty="0">
                <a:ln>
                  <a:noFill/>
                </a:ln>
                <a:solidFill>
                  <a:srgbClr val="000000"/>
                </a:solidFill>
                <a:effectLst/>
                <a:uFillTx/>
                <a:latin typeface="+mj-lt"/>
                <a:ea typeface="+mj-ea"/>
                <a:cs typeface="+mj-cs"/>
                <a:sym typeface="Helvetica Light"/>
              </a:rPr>
              <a:t> </a:t>
            </a:r>
            <a:r>
              <a:rPr kumimoji="0" lang="ru-RU" sz="1600" b="0" i="0" u="none" strike="noStrike" cap="none" spc="0" normalizeH="0" baseline="0" dirty="0">
                <a:ln>
                  <a:noFill/>
                </a:ln>
                <a:solidFill>
                  <a:srgbClr val="000000"/>
                </a:solidFill>
                <a:effectLst/>
                <a:uFillTx/>
                <a:latin typeface="+mj-lt"/>
                <a:ea typeface="+mj-ea"/>
                <a:cs typeface="+mj-cs"/>
                <a:sym typeface="Helvetica Light"/>
              </a:rPr>
              <a:t>Е-</a:t>
            </a:r>
            <a:r>
              <a:rPr kumimoji="0" lang="en-US" sz="1600" b="0" i="0" u="none" strike="noStrike" cap="none" spc="0" normalizeH="0" baseline="0" dirty="0">
                <a:ln>
                  <a:noFill/>
                </a:ln>
                <a:solidFill>
                  <a:srgbClr val="000000"/>
                </a:solidFill>
                <a:effectLst/>
                <a:uFillTx/>
                <a:latin typeface="+mj-lt"/>
                <a:ea typeface="+mj-ea"/>
                <a:cs typeface="+mj-cs"/>
                <a:sym typeface="Helvetica Light"/>
              </a:rPr>
              <a:t>mail</a:t>
            </a:r>
            <a:endParaRPr kumimoji="0" lang="ru-RU" sz="16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41482250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Синий заголовок и 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лонки текста">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p:txBody>
      </p:sp>
    </p:spTree>
    <p:extLst>
      <p:ext uri="{BB962C8B-B14F-4D97-AF65-F5344CB8AC3E}">
        <p14:creationId xmlns:p14="http://schemas.microsoft.com/office/powerpoint/2010/main" val="30455125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список">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sz="2800">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7" name="Уровень текста 1…">
            <a:extLst>
              <a:ext uri="{FF2B5EF4-FFF2-40B4-BE49-F238E27FC236}">
                <a16:creationId xmlns:a16="http://schemas.microsoft.com/office/drawing/2014/main" id="{A021C47A-2176-487F-B35B-140B329A8874}"/>
              </a:ext>
            </a:extLst>
          </p:cNvPr>
          <p:cNvSpPr txBox="1">
            <a:spLocks noGrp="1"/>
          </p:cNvSpPr>
          <p:nvPr>
            <p:ph type="body" idx="10"/>
          </p:nvPr>
        </p:nvSpPr>
        <p:spPr>
          <a:xfrm>
            <a:off x="226623" y="1170486"/>
            <a:ext cx="8712968" cy="3699410"/>
          </a:xfrm>
          <a:prstGeom prst="rect">
            <a:avLst/>
          </a:prstGeom>
        </p:spPr>
        <p:txBody>
          <a:bodyPr/>
          <a:lstStyle>
            <a:lvl1pPr>
              <a:defRPr sz="1600"/>
            </a:lvl1pPr>
            <a:lvl2pPr>
              <a:defRPr sz="1400"/>
            </a:lvl2pPr>
            <a:lvl3pPr>
              <a:defRPr sz="1400"/>
            </a:lvl3pPr>
            <a:lvl4pPr>
              <a:defRPr sz="1400"/>
            </a:lvl4pPr>
            <a:lvl5pPr>
              <a:defRPr sz="1400"/>
            </a:lvl5p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8" name="Линия">
            <a:extLst>
              <a:ext uri="{FF2B5EF4-FFF2-40B4-BE49-F238E27FC236}">
                <a16:creationId xmlns:a16="http://schemas.microsoft.com/office/drawing/2014/main" id="{ADE90C27-5626-43AF-996F-92015B00EE6A}"/>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CF1DE530-A070-4108-8A49-1372102F2E17}"/>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D6ED5DB-54BE-465F-ACB5-875555DA2185}"/>
              </a:ext>
            </a:extLst>
          </p:cNvPr>
          <p:cNvSpPr>
            <a:spLocks noGrp="1"/>
          </p:cNvSpPr>
          <p:nvPr>
            <p:ph type="ftr" sz="quarter" idx="11"/>
          </p:nvPr>
        </p:nvSpPr>
        <p:spPr/>
        <p:txBody>
          <a:bodyPr/>
          <a:lstStyle/>
          <a:p>
            <a:r>
              <a:rPr lang="ru-RU"/>
              <a:t>Д.Р. Долгошеев, ВКР «Клиент - серверное приложение органайзер лекарств»</a:t>
            </a:r>
          </a:p>
        </p:txBody>
      </p:sp>
    </p:spTree>
    <p:extLst>
      <p:ext uri="{BB962C8B-B14F-4D97-AF65-F5344CB8AC3E}">
        <p14:creationId xmlns:p14="http://schemas.microsoft.com/office/powerpoint/2010/main" val="42538270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код">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8" name="Изображение">
            <a:extLst>
              <a:ext uri="{FF2B5EF4-FFF2-40B4-BE49-F238E27FC236}">
                <a16:creationId xmlns:a16="http://schemas.microsoft.com/office/drawing/2014/main" id="{EB5FEDAA-C931-46BD-9DD5-5465F772A171}"/>
              </a:ext>
            </a:extLst>
          </p:cNvPr>
          <p:cNvSpPr>
            <a:spLocks noGrp="1"/>
          </p:cNvSpPr>
          <p:nvPr>
            <p:ph type="pic" sz="quarter" idx="13" hasCustomPrompt="1"/>
          </p:nvPr>
        </p:nvSpPr>
        <p:spPr>
          <a:xfrm>
            <a:off x="4685852" y="1372939"/>
            <a:ext cx="3702571" cy="3315147"/>
          </a:xfrm>
          <a:prstGeom prst="rect">
            <a:avLst/>
          </a:prstGeom>
          <a:solidFill>
            <a:schemeClr val="bg1">
              <a:lumMod val="95000"/>
            </a:schemeClr>
          </a:solidFill>
        </p:spPr>
        <p:txBody>
          <a:bodyPr lIns="91439" tIns="45719" rIns="91439" bIns="45719" anchor="t">
            <a:noAutofit/>
          </a:bodyPr>
          <a:lstStyle>
            <a:lvl1pPr marL="0" indent="0">
              <a:buNone/>
              <a:defRPr sz="1600">
                <a:latin typeface="Consolas" panose="020B0609020204030204" pitchFamily="49" charset="0"/>
              </a:defRPr>
            </a:lvl1pPr>
          </a:lstStyle>
          <a:p>
            <a:r>
              <a:rPr lang="ru-RU" dirty="0"/>
              <a:t>Код</a:t>
            </a:r>
            <a:endParaRPr dirty="0"/>
          </a:p>
        </p:txBody>
      </p:sp>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Линия">
            <a:extLst>
              <a:ext uri="{FF2B5EF4-FFF2-40B4-BE49-F238E27FC236}">
                <a16:creationId xmlns:a16="http://schemas.microsoft.com/office/drawing/2014/main" id="{246E279F-BB47-4FD1-8C06-BBE1D22C5F33}"/>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11" name="Название подразделения, лаборатории, факультета и т.д.">
            <a:extLst>
              <a:ext uri="{FF2B5EF4-FFF2-40B4-BE49-F238E27FC236}">
                <a16:creationId xmlns:a16="http://schemas.microsoft.com/office/drawing/2014/main" id="{C2476ED6-65CD-4C9A-A9A9-D982D4E95BEB}"/>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C776B9DC-CF61-42D0-95BF-6CEAEA9B8B1E}"/>
              </a:ext>
            </a:extLst>
          </p:cNvPr>
          <p:cNvSpPr>
            <a:spLocks noGrp="1"/>
          </p:cNvSpPr>
          <p:nvPr>
            <p:ph type="ftr" sz="quarter" idx="14"/>
          </p:nvPr>
        </p:nvSpPr>
        <p:spPr/>
        <p:txBody>
          <a:bodyPr/>
          <a:lstStyle/>
          <a:p>
            <a:r>
              <a:rPr lang="ru-RU"/>
              <a:t>Д.Р. Долгошеев, ВКР «Клиент - серверное приложение органайзер лекарств»</a:t>
            </a:r>
          </a:p>
        </p:txBody>
      </p:sp>
    </p:spTree>
    <p:extLst>
      <p:ext uri="{BB962C8B-B14F-4D97-AF65-F5344CB8AC3E}">
        <p14:creationId xmlns:p14="http://schemas.microsoft.com/office/powerpoint/2010/main" val="13160758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иний заголовок и два текста">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Прямоугольник 2">
            <a:extLst>
              <a:ext uri="{FF2B5EF4-FFF2-40B4-BE49-F238E27FC236}">
                <a16:creationId xmlns:a16="http://schemas.microsoft.com/office/drawing/2014/main" id="{BAE44123-B82B-4D3A-9ABC-464CE961FE12}"/>
              </a:ext>
            </a:extLst>
          </p:cNvPr>
          <p:cNvSpPr/>
          <p:nvPr userDrawn="1"/>
        </p:nvSpPr>
        <p:spPr>
          <a:xfrm>
            <a:off x="0" y="4142"/>
            <a:ext cx="9144329" cy="1059582"/>
          </a:xfrm>
          <a:prstGeom prst="rect">
            <a:avLst/>
          </a:prstGeom>
          <a:solidFill>
            <a:schemeClr val="accent1">
              <a:lumMod val="5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Текст заголовка">
            <a:extLst>
              <a:ext uri="{FF2B5EF4-FFF2-40B4-BE49-F238E27FC236}">
                <a16:creationId xmlns:a16="http://schemas.microsoft.com/office/drawing/2014/main" id="{996695E3-A7A1-4817-934A-DC36B0EAF689}"/>
              </a:ext>
            </a:extLst>
          </p:cNvPr>
          <p:cNvSpPr txBox="1">
            <a:spLocks noGrp="1"/>
          </p:cNvSpPr>
          <p:nvPr>
            <p:ph type="title" hasCustomPrompt="1"/>
          </p:nvPr>
        </p:nvSpPr>
        <p:spPr>
          <a:xfrm>
            <a:off x="1043608" y="51470"/>
            <a:ext cx="8100392" cy="936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a:defRPr>
                <a:solidFill>
                  <a:schemeClr val="bg1"/>
                </a:solidFill>
              </a:defRPr>
            </a:lvl1pPr>
          </a:lstStyle>
          <a:p>
            <a:r>
              <a:rPr dirty="0" err="1"/>
              <a:t>Текст</a:t>
            </a:r>
            <a:r>
              <a:rPr dirty="0"/>
              <a:t> </a:t>
            </a:r>
            <a:r>
              <a:rPr dirty="0" err="1"/>
              <a:t>заголовка</a:t>
            </a:r>
            <a:endParaRPr dirty="0"/>
          </a:p>
        </p:txBody>
      </p:sp>
      <p:pic>
        <p:nvPicPr>
          <p:cNvPr id="5" name="Изображение" descr="Изображение">
            <a:extLst>
              <a:ext uri="{FF2B5EF4-FFF2-40B4-BE49-F238E27FC236}">
                <a16:creationId xmlns:a16="http://schemas.microsoft.com/office/drawing/2014/main" id="{A7BF8896-99BB-43AD-BF6C-18114F3EBE3A}"/>
              </a:ext>
            </a:extLst>
          </p:cNvPr>
          <p:cNvPicPr>
            <a:picLocks noChangeAspect="1"/>
          </p:cNvPicPr>
          <p:nvPr userDrawn="1"/>
        </p:nvPicPr>
        <p:blipFill>
          <a:blip r:embed="rId2"/>
          <a:stretch>
            <a:fillRect/>
          </a:stretch>
        </p:blipFill>
        <p:spPr>
          <a:xfrm>
            <a:off x="39799" y="75851"/>
            <a:ext cx="947529" cy="916163"/>
          </a:xfrm>
          <a:prstGeom prst="rect">
            <a:avLst/>
          </a:prstGeom>
          <a:ln w="12700">
            <a:miter lim="400000"/>
          </a:ln>
        </p:spPr>
      </p:pic>
      <p:sp>
        <p:nvSpPr>
          <p:cNvPr id="9" name="Уровень текста 1…">
            <a:extLst>
              <a:ext uri="{FF2B5EF4-FFF2-40B4-BE49-F238E27FC236}">
                <a16:creationId xmlns:a16="http://schemas.microsoft.com/office/drawing/2014/main" id="{1D8B92B9-CBEB-4087-81F4-A3F7FB942B5B}"/>
              </a:ext>
            </a:extLst>
          </p:cNvPr>
          <p:cNvSpPr txBox="1">
            <a:spLocks noGrp="1"/>
          </p:cNvSpPr>
          <p:nvPr>
            <p:ph type="body" sz="quarter" idx="1" hasCustomPrompt="1"/>
          </p:nvPr>
        </p:nvSpPr>
        <p:spPr>
          <a:xfrm>
            <a:off x="323528" y="1385429"/>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0" name="Уровень текста 1…">
            <a:extLst>
              <a:ext uri="{FF2B5EF4-FFF2-40B4-BE49-F238E27FC236}">
                <a16:creationId xmlns:a16="http://schemas.microsoft.com/office/drawing/2014/main" id="{69D4D9BB-AEDA-421F-A9DF-2C018A9B41D3}"/>
              </a:ext>
            </a:extLst>
          </p:cNvPr>
          <p:cNvSpPr txBox="1">
            <a:spLocks noGrp="1"/>
          </p:cNvSpPr>
          <p:nvPr>
            <p:ph type="body" sz="quarter" idx="10" hasCustomPrompt="1"/>
          </p:nvPr>
        </p:nvSpPr>
        <p:spPr>
          <a:xfrm>
            <a:off x="4716016" y="1385428"/>
            <a:ext cx="3456384" cy="3315147"/>
          </a:xfrm>
          <a:prstGeom prst="rect">
            <a:avLst/>
          </a:prstGeom>
        </p:spPr>
        <p:txBody>
          <a:bodyPr>
            <a:normAutofit/>
          </a:bodyPr>
          <a:lstStyle>
            <a:lvl1pPr marL="0" indent="0">
              <a:spcBef>
                <a:spcPts val="1688"/>
              </a:spcBef>
              <a:buNone/>
              <a:defRPr sz="1600"/>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rPr lang="en-US" dirty="0" err="1"/>
              <a:t>T</a:t>
            </a:r>
            <a:r>
              <a:rPr dirty="0" err="1"/>
              <a:t>екст</a:t>
            </a:r>
            <a:endParaRPr dirty="0"/>
          </a:p>
        </p:txBody>
      </p:sp>
      <p:sp>
        <p:nvSpPr>
          <p:cNvPr id="11" name="Линия">
            <a:extLst>
              <a:ext uri="{FF2B5EF4-FFF2-40B4-BE49-F238E27FC236}">
                <a16:creationId xmlns:a16="http://schemas.microsoft.com/office/drawing/2014/main" id="{EEE1D834-4EE7-4AF0-A8E4-D11CCF7B286F}"/>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12" name="Название подразделения, лаборатории, факультета и т.д.">
            <a:extLst>
              <a:ext uri="{FF2B5EF4-FFF2-40B4-BE49-F238E27FC236}">
                <a16:creationId xmlns:a16="http://schemas.microsoft.com/office/drawing/2014/main" id="{FAE52FA1-7374-4226-A70B-C36F54DEE96A}"/>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44D3D848-F3DC-4C3C-A32F-0B4EF4D48621}"/>
              </a:ext>
            </a:extLst>
          </p:cNvPr>
          <p:cNvSpPr>
            <a:spLocks noGrp="1"/>
          </p:cNvSpPr>
          <p:nvPr>
            <p:ph type="ftr" sz="quarter" idx="11"/>
          </p:nvPr>
        </p:nvSpPr>
        <p:spPr/>
        <p:txBody>
          <a:bodyPr/>
          <a:lstStyle/>
          <a:p>
            <a:r>
              <a:rPr lang="ru-RU"/>
              <a:t>Д.Р. Долгошеев, ВКР «Клиент - серверное приложение органайзер лекарств»</a:t>
            </a:r>
          </a:p>
        </p:txBody>
      </p:sp>
    </p:spTree>
    <p:extLst>
      <p:ext uri="{BB962C8B-B14F-4D97-AF65-F5344CB8AC3E}">
        <p14:creationId xmlns:p14="http://schemas.microsoft.com/office/powerpoint/2010/main" val="382356320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неизвестно что">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3" name="Линия">
            <a:extLst>
              <a:ext uri="{FF2B5EF4-FFF2-40B4-BE49-F238E27FC236}">
                <a16:creationId xmlns:a16="http://schemas.microsoft.com/office/drawing/2014/main" id="{58FD0245-D0CD-4C58-A2CD-B9BF24EE3D85}"/>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4" name="Название подразделения, лаборатории, факультета и т.д.">
            <a:extLst>
              <a:ext uri="{FF2B5EF4-FFF2-40B4-BE49-F238E27FC236}">
                <a16:creationId xmlns:a16="http://schemas.microsoft.com/office/drawing/2014/main" id="{4098B684-7697-4CCB-8AA2-9C444A7425B4}"/>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DE108D78-B8B1-4D4F-801E-E4396AEAADC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екст">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6" name="Уровень текста 1…">
            <a:extLst>
              <a:ext uri="{FF2B5EF4-FFF2-40B4-BE49-F238E27FC236}">
                <a16:creationId xmlns:a16="http://schemas.microsoft.com/office/drawing/2014/main" id="{EC41CF65-5987-498F-8065-29D01F195B97}"/>
              </a:ext>
            </a:extLst>
          </p:cNvPr>
          <p:cNvSpPr txBox="1">
            <a:spLocks noGrp="1"/>
          </p:cNvSpPr>
          <p:nvPr>
            <p:ph type="body" idx="1" hasCustomPrompt="1"/>
          </p:nvPr>
        </p:nvSpPr>
        <p:spPr>
          <a:xfrm>
            <a:off x="251520" y="1131590"/>
            <a:ext cx="8712968" cy="3699410"/>
          </a:xfrm>
          <a:prstGeom prst="rect">
            <a:avLst/>
          </a:prstGeom>
        </p:spPr>
        <p:txBody>
          <a:bodyPr>
            <a:normAutofit/>
          </a:bodyPr>
          <a:lstStyle>
            <a:lvl1pPr marL="0" indent="0">
              <a:buNone/>
              <a:defRPr sz="1600"/>
            </a:lvl1pPr>
            <a:lvl2pPr>
              <a:defRPr sz="1600"/>
            </a:lvl2pPr>
            <a:lvl3pPr>
              <a:defRPr sz="1600"/>
            </a:lvl3pPr>
            <a:lvl4pPr>
              <a:defRPr sz="1600"/>
            </a:lvl4pPr>
            <a:lvl5pPr>
              <a:defRPr sz="1600"/>
            </a:lvl5pPr>
          </a:lstStyle>
          <a:p>
            <a:r>
              <a:rPr lang="ru-RU" dirty="0"/>
              <a:t>Текст слайда</a:t>
            </a:r>
            <a:endParaRPr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10" name="Текст заголовка">
            <a:extLst>
              <a:ext uri="{FF2B5EF4-FFF2-40B4-BE49-F238E27FC236}">
                <a16:creationId xmlns:a16="http://schemas.microsoft.com/office/drawing/2014/main" id="{963D32F3-AD70-4F42-8BE8-58623B4ABE4F}"/>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1195440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екст в колонках">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lvl1pPr>
              <a:defRPr/>
            </a:lvl1pPr>
          </a:lstStyle>
          <a:p>
            <a:fld id="{86CB4B4D-7CA3-9044-876B-883B54F8677D}" type="slidenum">
              <a:rPr lang="ru-RU" smtClean="0"/>
              <a:pPr/>
              <a:t>‹#›</a:t>
            </a:fld>
            <a:endParaRPr lang="ru-RU" dirty="0"/>
          </a:p>
        </p:txBody>
      </p:sp>
      <p:sp>
        <p:nvSpPr>
          <p:cNvPr id="8" name="Линия">
            <a:extLst>
              <a:ext uri="{FF2B5EF4-FFF2-40B4-BE49-F238E27FC236}">
                <a16:creationId xmlns:a16="http://schemas.microsoft.com/office/drawing/2014/main" id="{1BCF1EDD-92F2-48E4-8331-F9B3204BF150}"/>
              </a:ext>
            </a:extLst>
          </p:cNvPr>
          <p:cNvSpPr/>
          <p:nvPr userDrawn="1"/>
        </p:nvSpPr>
        <p:spPr>
          <a:xfrm>
            <a:off x="0" y="4867006"/>
            <a:ext cx="9100866" cy="0"/>
          </a:xfrm>
          <a:prstGeom prst="line">
            <a:avLst/>
          </a:prstGeom>
          <a:ln w="12700">
            <a:solidFill>
              <a:srgbClr val="253957"/>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9" name="Название подразделения, лаборатории, факультета и т.д.">
            <a:extLst>
              <a:ext uri="{FF2B5EF4-FFF2-40B4-BE49-F238E27FC236}">
                <a16:creationId xmlns:a16="http://schemas.microsoft.com/office/drawing/2014/main" id="{DB26A9E8-F9DC-437A-B99D-596F1BE56558}"/>
              </a:ext>
            </a:extLst>
          </p:cNvPr>
          <p:cNvSpPr txBox="1"/>
          <p:nvPr userDrawn="1"/>
        </p:nvSpPr>
        <p:spPr>
          <a:xfrm>
            <a:off x="89502" y="4921011"/>
            <a:ext cx="2726599"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r">
              <a:defRPr sz="2400">
                <a:solidFill>
                  <a:srgbClr val="253957"/>
                </a:solidFill>
                <a:latin typeface="+mn-lt"/>
                <a:ea typeface="+mn-ea"/>
                <a:cs typeface="+mn-cs"/>
                <a:sym typeface="Arial Narrow"/>
              </a:defRPr>
            </a:lvl1pPr>
          </a:lstStyle>
          <a:p>
            <a:pPr algn="l"/>
            <a:r>
              <a:rPr lang="ru-RU" sz="900" dirty="0">
                <a:latin typeface="Arial Narrow" panose="020B0606020202030204" pitchFamily="34" charset="0"/>
              </a:rPr>
              <a:t>ФКН, ОП Программная инженерия, 2021</a:t>
            </a:r>
            <a:endParaRPr sz="900" dirty="0">
              <a:latin typeface="Arial Narrow" panose="020B0606020202030204" pitchFamily="34" charset="0"/>
            </a:endParaRPr>
          </a:p>
        </p:txBody>
      </p:sp>
      <p:sp>
        <p:nvSpPr>
          <p:cNvPr id="2" name="Нижний колонтитул 1">
            <a:extLst>
              <a:ext uri="{FF2B5EF4-FFF2-40B4-BE49-F238E27FC236}">
                <a16:creationId xmlns:a16="http://schemas.microsoft.com/office/drawing/2014/main" id="{62EC99FB-A538-4C58-8F8F-31C52F7227D4}"/>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B3FA64C-A417-40BF-9B6A-2AFECE1BE93D}"/>
              </a:ext>
            </a:extLst>
          </p:cNvPr>
          <p:cNvSpPr txBox="1"/>
          <p:nvPr userDrawn="1"/>
        </p:nvSpPr>
        <p:spPr>
          <a:xfrm>
            <a:off x="605278" y="1347614"/>
            <a:ext cx="8071178" cy="3096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numCol="2" spcCol="1076157"/>
          <a:lstStyle/>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a:p>
            <a:pPr algn="l">
              <a:spcAft>
                <a:spcPts val="225"/>
              </a:spcAft>
              <a:defRPr sz="2800">
                <a:solidFill>
                  <a:srgbClr val="253957"/>
                </a:solidFill>
                <a:latin typeface="+mn-lt"/>
                <a:ea typeface="+mn-ea"/>
                <a:cs typeface="+mn-cs"/>
                <a:sym typeface="Arial Narrow"/>
              </a:defRPr>
            </a:pPr>
            <a:r>
              <a:rPr sz="1200" dirty="0"/>
              <a:t>Text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r>
              <a:rPr sz="1200" dirty="0" err="1"/>
              <a:t>Text</a:t>
            </a:r>
            <a:r>
              <a:rPr sz="1200" dirty="0"/>
              <a:t> </a:t>
            </a:r>
          </a:p>
        </p:txBody>
      </p:sp>
      <p:sp>
        <p:nvSpPr>
          <p:cNvPr id="11" name="Текст заголовка">
            <a:extLst>
              <a:ext uri="{FF2B5EF4-FFF2-40B4-BE49-F238E27FC236}">
                <a16:creationId xmlns:a16="http://schemas.microsoft.com/office/drawing/2014/main" id="{BF0D8D98-BD54-43EE-8658-BFCC16E40D1C}"/>
              </a:ext>
            </a:extLst>
          </p:cNvPr>
          <p:cNvSpPr txBox="1">
            <a:spLocks noGrp="1"/>
          </p:cNvSpPr>
          <p:nvPr>
            <p:ph type="title"/>
          </p:nvPr>
        </p:nvSpPr>
        <p:spPr>
          <a:xfrm>
            <a:off x="1043608" y="51470"/>
            <a:ext cx="8100392" cy="936105"/>
          </a:xfrm>
          <a:prstGeom prst="rect">
            <a:avLst/>
          </a:prstGeom>
        </p:spPr>
        <p:txBody>
          <a:bodyPr/>
          <a:lstStyle>
            <a:lvl1pPr>
              <a:defRPr/>
            </a:lvl1pPr>
          </a:lstStyle>
          <a:p>
            <a:r>
              <a:rPr dirty="0" err="1"/>
              <a:t>Текст</a:t>
            </a:r>
            <a:r>
              <a:rPr dirty="0"/>
              <a:t> </a:t>
            </a:r>
            <a:r>
              <a:rPr dirty="0" err="1"/>
              <a:t>заголовка</a:t>
            </a:r>
            <a:endParaRPr dirty="0"/>
          </a:p>
        </p:txBody>
      </p:sp>
    </p:spTree>
    <p:extLst>
      <p:ext uri="{BB962C8B-B14F-4D97-AF65-F5344CB8AC3E}">
        <p14:creationId xmlns:p14="http://schemas.microsoft.com/office/powerpoint/2010/main" val="333992378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043608" y="51470"/>
            <a:ext cx="8100392" cy="93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rPr dirty="0" err="1"/>
              <a:t>Текст</a:t>
            </a:r>
            <a:r>
              <a:rPr dirty="0"/>
              <a:t> </a:t>
            </a:r>
            <a:r>
              <a:rPr dirty="0" err="1"/>
              <a:t>заголовка</a:t>
            </a:r>
            <a:endParaRPr dirty="0"/>
          </a:p>
        </p:txBody>
      </p:sp>
      <p:sp>
        <p:nvSpPr>
          <p:cNvPr id="3" name="Уровень текста 1…"/>
          <p:cNvSpPr txBox="1">
            <a:spLocks noGrp="1"/>
          </p:cNvSpPr>
          <p:nvPr>
            <p:ph type="body" idx="1"/>
          </p:nvPr>
        </p:nvSpPr>
        <p:spPr>
          <a:xfrm>
            <a:off x="251520" y="1131590"/>
            <a:ext cx="8712968" cy="3699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t">
            <a:normAutofit/>
          </a:bodyPr>
          <a:lstStyle/>
          <a:p>
            <a:r>
              <a:rPr dirty="0" err="1"/>
              <a:t>Уровень</a:t>
            </a:r>
            <a:r>
              <a:rPr dirty="0"/>
              <a:t> </a:t>
            </a:r>
            <a:r>
              <a:rPr dirty="0" err="1"/>
              <a:t>текста</a:t>
            </a:r>
            <a:r>
              <a:rPr dirty="0"/>
              <a:t> 1</a:t>
            </a:r>
          </a:p>
          <a:p>
            <a:pPr lvl="1"/>
            <a:r>
              <a:rPr dirty="0" err="1"/>
              <a:t>Уровень</a:t>
            </a:r>
            <a:r>
              <a:rPr dirty="0"/>
              <a:t> </a:t>
            </a:r>
            <a:r>
              <a:rPr dirty="0" err="1"/>
              <a:t>текста</a:t>
            </a:r>
            <a:r>
              <a:rPr dirty="0"/>
              <a:t> 2</a:t>
            </a:r>
          </a:p>
          <a:p>
            <a:pPr lvl="2"/>
            <a:r>
              <a:rPr dirty="0" err="1"/>
              <a:t>Уровень</a:t>
            </a:r>
            <a:r>
              <a:rPr dirty="0"/>
              <a:t> </a:t>
            </a:r>
            <a:r>
              <a:rPr dirty="0" err="1"/>
              <a:t>текста</a:t>
            </a:r>
            <a:r>
              <a:rPr dirty="0"/>
              <a:t> 3</a:t>
            </a:r>
          </a:p>
          <a:p>
            <a:pPr lvl="3"/>
            <a:r>
              <a:rPr dirty="0" err="1"/>
              <a:t>Уровень</a:t>
            </a:r>
            <a:r>
              <a:rPr dirty="0"/>
              <a:t> </a:t>
            </a:r>
            <a:r>
              <a:rPr dirty="0" err="1"/>
              <a:t>текста</a:t>
            </a:r>
            <a:r>
              <a:rPr dirty="0"/>
              <a:t> 4</a:t>
            </a:r>
          </a:p>
          <a:p>
            <a:pPr lvl="4"/>
            <a:r>
              <a:rPr dirty="0" err="1"/>
              <a:t>Уровень</a:t>
            </a:r>
            <a:r>
              <a:rPr dirty="0"/>
              <a:t> </a:t>
            </a:r>
            <a:r>
              <a:rPr dirty="0" err="1"/>
              <a:t>текста</a:t>
            </a:r>
            <a:r>
              <a:rPr dirty="0"/>
              <a:t> 5</a:t>
            </a:r>
          </a:p>
        </p:txBody>
      </p:sp>
      <p:sp>
        <p:nvSpPr>
          <p:cNvPr id="4" name="Номер слайда"/>
          <p:cNvSpPr txBox="1">
            <a:spLocks noGrp="1"/>
          </p:cNvSpPr>
          <p:nvPr>
            <p:ph type="sldNum" sz="quarter" idx="2"/>
          </p:nvPr>
        </p:nvSpPr>
        <p:spPr>
          <a:xfrm>
            <a:off x="8815531" y="4867005"/>
            <a:ext cx="285335" cy="282769"/>
          </a:xfrm>
          <a:prstGeom prst="rect">
            <a:avLst/>
          </a:prstGeom>
          <a:ln w="12700">
            <a:miter lim="400000"/>
          </a:ln>
        </p:spPr>
        <p:txBody>
          <a:bodyPr wrap="none" lIns="71437" tIns="71437" rIns="71437" bIns="71437">
            <a:spAutoFit/>
          </a:bodyPr>
          <a:lstStyle>
            <a:lvl1pPr>
              <a:defRPr sz="900">
                <a:latin typeface="Arial" panose="020B0604020202020204" pitchFamily="34" charset="0"/>
                <a:cs typeface="Arial" panose="020B0604020202020204" pitchFamily="34" charset="0"/>
              </a:defRPr>
            </a:lvl1pPr>
          </a:lstStyle>
          <a:p>
            <a:fld id="{86CB4B4D-7CA3-9044-876B-883B54F8677D}" type="slidenum">
              <a:rPr lang="ru-RU" smtClean="0"/>
              <a:pPr/>
              <a:t>‹#›</a:t>
            </a:fld>
            <a:endParaRPr lang="ru-RU" dirty="0"/>
          </a:p>
        </p:txBody>
      </p:sp>
      <p:pic>
        <p:nvPicPr>
          <p:cNvPr id="5" name="Изображение" descr="Изображение">
            <a:extLst>
              <a:ext uri="{FF2B5EF4-FFF2-40B4-BE49-F238E27FC236}">
                <a16:creationId xmlns:a16="http://schemas.microsoft.com/office/drawing/2014/main" id="{DA8E78BE-BFAE-42F2-8639-0C3D4D832E71}"/>
              </a:ext>
            </a:extLst>
          </p:cNvPr>
          <p:cNvPicPr>
            <a:picLocks noChangeAspect="1"/>
          </p:cNvPicPr>
          <p:nvPr userDrawn="1"/>
        </p:nvPicPr>
        <p:blipFill>
          <a:blip r:embed="rId17"/>
          <a:stretch>
            <a:fillRect/>
          </a:stretch>
        </p:blipFill>
        <p:spPr>
          <a:xfrm>
            <a:off x="107504" y="87474"/>
            <a:ext cx="864096" cy="864096"/>
          </a:xfrm>
          <a:prstGeom prst="rect">
            <a:avLst/>
          </a:prstGeom>
          <a:ln w="12700">
            <a:miter lim="400000"/>
          </a:ln>
        </p:spPr>
      </p:pic>
      <p:sp>
        <p:nvSpPr>
          <p:cNvPr id="10" name="Нижний колонтитул 9">
            <a:extLst>
              <a:ext uri="{FF2B5EF4-FFF2-40B4-BE49-F238E27FC236}">
                <a16:creationId xmlns:a16="http://schemas.microsoft.com/office/drawing/2014/main" id="{F2FCDA27-137F-4DFE-BA72-1F0D596236F6}"/>
              </a:ext>
            </a:extLst>
          </p:cNvPr>
          <p:cNvSpPr>
            <a:spLocks noGrp="1"/>
          </p:cNvSpPr>
          <p:nvPr>
            <p:ph type="ftr" sz="quarter" idx="3"/>
          </p:nvPr>
        </p:nvSpPr>
        <p:spPr>
          <a:xfrm>
            <a:off x="2411760" y="4876006"/>
            <a:ext cx="6264696" cy="253460"/>
          </a:xfrm>
          <a:prstGeom prst="rect">
            <a:avLst/>
          </a:prstGeom>
        </p:spPr>
        <p:txBody>
          <a:bodyPr vert="horz" lIns="91440" tIns="45720" rIns="91440" bIns="45720" rtlCol="0" anchor="ctr"/>
          <a:lstStyle>
            <a:lvl1pPr algn="ctr">
              <a:defRPr sz="900">
                <a:solidFill>
                  <a:srgbClr val="002060"/>
                </a:solidFill>
                <a:latin typeface="Arial Narrow" panose="020B0606020202030204" pitchFamily="34" charset="0"/>
                <a:cs typeface="Arial" panose="020B0604020202020204" pitchFamily="34" charset="0"/>
              </a:defRPr>
            </a:lvl1pPr>
          </a:lstStyle>
          <a:p>
            <a:r>
              <a:rPr lang="ru-RU"/>
              <a:t>Д.Р. Долгошеев, ВКР «Клиент - серверное приложение органайзер лекарств»</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70" r:id="rId3"/>
    <p:sldLayoutId id="2147483666" r:id="rId4"/>
    <p:sldLayoutId id="2147483667" r:id="rId5"/>
    <p:sldLayoutId id="2147483669" r:id="rId6"/>
    <p:sldLayoutId id="2147483653" r:id="rId7"/>
    <p:sldLayoutId id="2147483671" r:id="rId8"/>
    <p:sldLayoutId id="2147483672" r:id="rId9"/>
    <p:sldLayoutId id="2147483673" r:id="rId10"/>
    <p:sldLayoutId id="2147483655" r:id="rId11"/>
    <p:sldLayoutId id="2147483668" r:id="rId12"/>
    <p:sldLayoutId id="2147483657" r:id="rId13"/>
    <p:sldLayoutId id="2147483659" r:id="rId14"/>
    <p:sldLayoutId id="2147483674" r:id="rId15"/>
  </p:sldLayoutIdLst>
  <p:transition spd="med"/>
  <p:hf hdr="0" dt="0"/>
  <p:txStyles>
    <p:titleStyle>
      <a:lvl1pPr marL="0" marR="0" indent="0" algn="l" defTabSz="308074" rtl="0" latinLnBrk="0">
        <a:lnSpc>
          <a:spcPct val="100000"/>
        </a:lnSpc>
        <a:spcBef>
          <a:spcPts val="0"/>
        </a:spcBef>
        <a:spcAft>
          <a:spcPts val="0"/>
        </a:spcAft>
        <a:buClrTx/>
        <a:buSzTx/>
        <a:buFontTx/>
        <a:buNone/>
        <a:tabLst/>
        <a:defRPr sz="2800" b="0" i="0" u="none" strike="noStrike" cap="none" spc="0" baseline="0">
          <a:ln>
            <a:noFill/>
          </a:ln>
          <a:solidFill>
            <a:schemeClr val="accent1">
              <a:lumMod val="50000"/>
            </a:schemeClr>
          </a:solidFill>
          <a:uFillTx/>
          <a:latin typeface="Arial" panose="020B0604020202020204" pitchFamily="34" charset="0"/>
          <a:ea typeface="+mj-ea"/>
          <a:cs typeface="Arial" panose="020B0604020202020204" pitchFamily="34" charset="0"/>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9pPr>
    </p:titleStyle>
    <p:bodyStyle>
      <a:lvl1pPr marL="231510" marR="0" indent="-231510" algn="l" defTabSz="308074" rtl="0" latinLnBrk="0">
        <a:lnSpc>
          <a:spcPct val="100000"/>
        </a:lnSpc>
        <a:spcBef>
          <a:spcPts val="0"/>
        </a:spcBef>
        <a:spcAft>
          <a:spcPts val="600"/>
        </a:spcAft>
        <a:buClrTx/>
        <a:buSzPct val="75000"/>
        <a:buFontTx/>
        <a:buChar char="•"/>
        <a:tabLst/>
        <a:defRPr sz="1600" b="0" i="0" u="none" strike="noStrike" cap="none" spc="0" baseline="0">
          <a:ln>
            <a:noFill/>
          </a:ln>
          <a:solidFill>
            <a:srgbClr val="000000"/>
          </a:solidFill>
          <a:uFillTx/>
          <a:latin typeface="+mn-lt"/>
          <a:ea typeface="+mj-ea"/>
          <a:cs typeface="Arial" panose="020B0604020202020204" pitchFamily="34" charset="0"/>
          <a:sym typeface="Helvetica Light"/>
        </a:defRPr>
      </a:lvl1pPr>
      <a:lvl2pPr marL="398198"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2pPr>
      <a:lvl3pPr marL="564885"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3pPr>
      <a:lvl4pPr marL="731573"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4pPr>
      <a:lvl5pPr marL="898260" marR="0" indent="-231510" algn="l" defTabSz="308074" rtl="0" latinLnBrk="0">
        <a:lnSpc>
          <a:spcPct val="100000"/>
        </a:lnSpc>
        <a:spcBef>
          <a:spcPts val="0"/>
        </a:spcBef>
        <a:spcAft>
          <a:spcPts val="600"/>
        </a:spcAft>
        <a:buClrTx/>
        <a:buSzPct val="75000"/>
        <a:buFontTx/>
        <a:buChar char="•"/>
        <a:tabLst/>
        <a:defRPr sz="1400" b="0" i="0" u="none" strike="noStrike" cap="none" spc="0" baseline="0">
          <a:ln>
            <a:noFill/>
          </a:ln>
          <a:solidFill>
            <a:srgbClr val="000000"/>
          </a:solidFill>
          <a:uFillTx/>
          <a:latin typeface="+mn-lt"/>
          <a:ea typeface="+mj-ea"/>
          <a:cs typeface="Arial" panose="020B0604020202020204" pitchFamily="34" charset="0"/>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tiff"/><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tiff"/><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3888879" y="601562"/>
            <a:ext cx="0" cy="1041506"/>
          </a:xfrm>
          <a:prstGeom prst="line">
            <a:avLst/>
          </a:prstGeom>
          <a:ln w="12700">
            <a:solidFill>
              <a:srgbClr val="FFFFFF"/>
            </a:solidFill>
            <a:miter lim="400000"/>
          </a:ln>
        </p:spPr>
        <p:txBody>
          <a:bodyPr lIns="26789" tIns="26789" rIns="26789" bIns="26789" anchor="ctr"/>
          <a:lstStyle/>
          <a:p>
            <a:pPr>
              <a:defRPr sz="3200"/>
            </a:pPr>
            <a:endParaRPr sz="1200" dirty="0">
              <a:latin typeface="Arial" panose="020B0604020202020204" pitchFamily="34" charset="0"/>
              <a:cs typeface="Arial" panose="020B0604020202020204" pitchFamily="34" charset="0"/>
            </a:endParaRPr>
          </a:p>
        </p:txBody>
      </p:sp>
      <p:sp>
        <p:nvSpPr>
          <p:cNvPr id="52" name="Очень крутой…"/>
          <p:cNvSpPr txBox="1"/>
          <p:nvPr/>
        </p:nvSpPr>
        <p:spPr>
          <a:xfrm>
            <a:off x="2184016" y="1598101"/>
            <a:ext cx="6970647" cy="973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b"/>
          <a:lstStyle/>
          <a:p>
            <a:pPr>
              <a:defRPr sz="7000" b="1" cap="all">
                <a:solidFill>
                  <a:srgbClr val="253957"/>
                </a:solidFill>
                <a:latin typeface="+mn-lt"/>
                <a:ea typeface="+mn-ea"/>
                <a:cs typeface="+mn-cs"/>
                <a:sym typeface="Arial Narrow"/>
              </a:defRPr>
            </a:pPr>
            <a:r>
              <a:rPr lang="ru-RU" sz="1700" b="1" cap="all" dirty="0">
                <a:latin typeface="Times New Roman" panose="02020603050405020304" pitchFamily="18" charset="0"/>
                <a:cs typeface="Times New Roman" panose="02020603050405020304" pitchFamily="18" charset="0"/>
                <a:sym typeface="Arial Narrow"/>
              </a:rPr>
              <a:t>Клиент-серверное приложение органайзер лекарств </a:t>
            </a:r>
            <a:br>
              <a:rPr lang="ru-RU" sz="1700" dirty="0">
                <a:solidFill>
                  <a:srgbClr val="FF0000"/>
                </a:solidFill>
                <a:latin typeface="Times New Roman" panose="02020603050405020304" pitchFamily="18" charset="0"/>
                <a:cs typeface="Times New Roman" panose="02020603050405020304" pitchFamily="18" charset="0"/>
              </a:rPr>
            </a:br>
            <a:r>
              <a:rPr lang="en" sz="1700" b="1" cap="all" dirty="0">
                <a:solidFill>
                  <a:srgbClr val="253957"/>
                </a:solidFill>
                <a:latin typeface="Times New Roman" panose="02020603050405020304" pitchFamily="18" charset="0"/>
                <a:cs typeface="Times New Roman" panose="02020603050405020304" pitchFamily="18" charset="0"/>
                <a:sym typeface="Arial Narrow"/>
              </a:rPr>
              <a:t>Drug Intake Organizer Client-Server Application </a:t>
            </a:r>
          </a:p>
          <a:p>
            <a:pPr>
              <a:defRPr sz="7000" b="1" cap="all">
                <a:solidFill>
                  <a:srgbClr val="253957"/>
                </a:solidFill>
                <a:latin typeface="+mn-lt"/>
                <a:ea typeface="+mn-ea"/>
                <a:cs typeface="+mn-cs"/>
                <a:sym typeface="Arial Narrow"/>
              </a:defRPr>
            </a:pPr>
            <a:endParaRPr sz="1650" dirty="0"/>
          </a:p>
        </p:txBody>
      </p:sp>
      <p:sp>
        <p:nvSpPr>
          <p:cNvPr id="54" name="Название подразделения,  лаборатории, факультета и т.д."/>
          <p:cNvSpPr txBox="1"/>
          <p:nvPr/>
        </p:nvSpPr>
        <p:spPr>
          <a:xfrm>
            <a:off x="2184016" y="455431"/>
            <a:ext cx="6912765" cy="46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a:defRPr sz="4200">
                <a:solidFill>
                  <a:srgbClr val="253957"/>
                </a:solidFill>
                <a:latin typeface="+mn-lt"/>
                <a:ea typeface="+mn-ea"/>
                <a:cs typeface="+mn-cs"/>
                <a:sym typeface="Arial Narrow"/>
              </a:defRPr>
            </a:pPr>
            <a:r>
              <a:rPr lang="ru-RU" sz="1350" dirty="0">
                <a:solidFill>
                  <a:srgbClr val="000066"/>
                </a:solidFill>
                <a:latin typeface="Times New Roman" panose="02020603050405020304" pitchFamily="18" charset="0"/>
                <a:cs typeface="Times New Roman" panose="02020603050405020304" pitchFamily="18" charset="0"/>
              </a:rPr>
              <a:t>Факультет компьютерных наук</a:t>
            </a:r>
            <a:br>
              <a:rPr lang="ru-RU" sz="1350" dirty="0">
                <a:solidFill>
                  <a:srgbClr val="000066"/>
                </a:solidFill>
                <a:latin typeface="Times New Roman" panose="02020603050405020304" pitchFamily="18" charset="0"/>
                <a:cs typeface="Times New Roman" panose="02020603050405020304" pitchFamily="18" charset="0"/>
              </a:rPr>
            </a:br>
            <a:r>
              <a:rPr lang="ru-RU" sz="1350" dirty="0">
                <a:solidFill>
                  <a:srgbClr val="000066"/>
                </a:solidFill>
                <a:latin typeface="Times New Roman" panose="02020603050405020304" pitchFamily="18" charset="0"/>
                <a:cs typeface="Times New Roman" panose="02020603050405020304" pitchFamily="18" charset="0"/>
              </a:rPr>
              <a:t>Образовательная программа «Программная инженерия»</a:t>
            </a:r>
            <a:endParaRPr sz="1350" dirty="0">
              <a:latin typeface="Times New Roman" panose="02020603050405020304" pitchFamily="18" charset="0"/>
              <a:cs typeface="Times New Roman" panose="02020603050405020304" pitchFamily="18" charset="0"/>
            </a:endParaRPr>
          </a:p>
        </p:txBody>
      </p:sp>
      <p:sp>
        <p:nvSpPr>
          <p:cNvPr id="55" name="Москва, 2017"/>
          <p:cNvSpPr txBox="1"/>
          <p:nvPr/>
        </p:nvSpPr>
        <p:spPr>
          <a:xfrm>
            <a:off x="5139063" y="4628167"/>
            <a:ext cx="783087" cy="3772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l" defTabSz="642937">
              <a:defRPr sz="2800">
                <a:solidFill>
                  <a:srgbClr val="253957"/>
                </a:solidFill>
                <a:latin typeface="+mn-lt"/>
                <a:ea typeface="+mn-ea"/>
                <a:cs typeface="+mn-cs"/>
                <a:sym typeface="Arial Narrow"/>
              </a:defRPr>
            </a:lvl1pPr>
          </a:lstStyle>
          <a:p>
            <a:r>
              <a:rPr sz="1050" dirty="0" err="1">
                <a:latin typeface="Times New Roman" panose="02020603050405020304" pitchFamily="18" charset="0"/>
                <a:cs typeface="Times New Roman" panose="02020603050405020304" pitchFamily="18" charset="0"/>
              </a:rPr>
              <a:t>Москва</a:t>
            </a:r>
            <a:r>
              <a:rPr sz="1050" dirty="0">
                <a:latin typeface="Times New Roman" panose="02020603050405020304" pitchFamily="18" charset="0"/>
                <a:cs typeface="Times New Roman" panose="02020603050405020304" pitchFamily="18" charset="0"/>
              </a:rPr>
              <a:t>, 20</a:t>
            </a:r>
            <a:r>
              <a:rPr lang="ru-RU" sz="1050" dirty="0">
                <a:latin typeface="Times New Roman" panose="02020603050405020304" pitchFamily="18" charset="0"/>
                <a:cs typeface="Times New Roman" panose="02020603050405020304" pitchFamily="18" charset="0"/>
              </a:rPr>
              <a:t>21</a:t>
            </a:r>
            <a:endParaRPr sz="1050" dirty="0">
              <a:latin typeface="Times New Roman" panose="02020603050405020304" pitchFamily="18" charset="0"/>
              <a:cs typeface="Times New Roman" panose="02020603050405020304" pitchFamily="18" charset="0"/>
            </a:endParaRPr>
          </a:p>
        </p:txBody>
      </p:sp>
      <p:sp>
        <p:nvSpPr>
          <p:cNvPr id="10" name="Subtitle 2">
            <a:extLst>
              <a:ext uri="{FF2B5EF4-FFF2-40B4-BE49-F238E27FC236}">
                <a16:creationId xmlns:a16="http://schemas.microsoft.com/office/drawing/2014/main" id="{01447CCA-1838-449E-92CD-6A53EA166CA7}"/>
              </a:ext>
            </a:extLst>
          </p:cNvPr>
          <p:cNvSpPr txBox="1">
            <a:spLocks/>
          </p:cNvSpPr>
          <p:nvPr/>
        </p:nvSpPr>
        <p:spPr>
          <a:xfrm>
            <a:off x="5864936" y="2972996"/>
            <a:ext cx="3088723" cy="1525012"/>
          </a:xfrm>
          <a:prstGeom prst="rect">
            <a:avLst/>
          </a:prstGeom>
        </p:spPr>
        <p:txBody>
          <a:bodyPr>
            <a:normAutofit fontScale="92500"/>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algn="r" hangingPunct="1">
              <a:spcBef>
                <a:spcPts val="0"/>
              </a:spcBef>
              <a:buNone/>
            </a:pPr>
            <a:r>
              <a:rPr lang="ru-RU" sz="1200" dirty="0">
                <a:solidFill>
                  <a:srgbClr val="000066"/>
                </a:solidFill>
                <a:latin typeface="Times New Roman" panose="02020603050405020304" pitchFamily="18" charset="0"/>
                <a:cs typeface="Times New Roman" panose="02020603050405020304" pitchFamily="18" charset="0"/>
              </a:rPr>
              <a:t>Выполнил студент группы БПИ1</a:t>
            </a:r>
            <a:r>
              <a:rPr lang="en-US" sz="1200" dirty="0">
                <a:solidFill>
                  <a:srgbClr val="000066"/>
                </a:solidFill>
                <a:latin typeface="Times New Roman" panose="02020603050405020304" pitchFamily="18" charset="0"/>
                <a:cs typeface="Times New Roman" panose="02020603050405020304" pitchFamily="18" charset="0"/>
              </a:rPr>
              <a:t>72</a:t>
            </a:r>
            <a:endParaRPr lang="ru-RU" sz="1200" dirty="0">
              <a:solidFill>
                <a:srgbClr val="000066"/>
              </a:solidFill>
              <a:latin typeface="Times New Roman" panose="02020603050405020304" pitchFamily="18" charset="0"/>
              <a:cs typeface="Times New Roman" panose="02020603050405020304" pitchFamily="18" charset="0"/>
            </a:endParaRPr>
          </a:p>
          <a:p>
            <a:pPr marL="0" indent="0" algn="r" hangingPunct="1">
              <a:spcBef>
                <a:spcPts val="0"/>
              </a:spcBef>
              <a:buNone/>
            </a:pPr>
            <a:r>
              <a:rPr lang="ru-RU" sz="1200" dirty="0">
                <a:solidFill>
                  <a:srgbClr val="000066"/>
                </a:solidFill>
                <a:latin typeface="Times New Roman" panose="02020603050405020304" pitchFamily="18" charset="0"/>
                <a:cs typeface="Times New Roman" panose="02020603050405020304" pitchFamily="18" charset="0"/>
              </a:rPr>
              <a:t>образовательной программы </a:t>
            </a:r>
          </a:p>
          <a:p>
            <a:pPr marL="0" indent="0" algn="r" hangingPunct="1">
              <a:spcBef>
                <a:spcPts val="0"/>
              </a:spcBef>
              <a:buNone/>
            </a:pPr>
            <a:r>
              <a:rPr lang="ru-RU" sz="1200" dirty="0">
                <a:solidFill>
                  <a:srgbClr val="000066"/>
                </a:solidFill>
                <a:latin typeface="Times New Roman" panose="02020603050405020304" pitchFamily="18" charset="0"/>
                <a:cs typeface="Times New Roman" panose="02020603050405020304" pitchFamily="18" charset="0"/>
              </a:rPr>
              <a:t>09.03.04 «Программная инженерия»</a:t>
            </a:r>
            <a:endParaRPr lang="en-US" sz="1200" dirty="0">
              <a:solidFill>
                <a:srgbClr val="000066"/>
              </a:solidFill>
              <a:latin typeface="Times New Roman" panose="02020603050405020304" pitchFamily="18" charset="0"/>
              <a:cs typeface="Times New Roman" panose="02020603050405020304" pitchFamily="18" charset="0"/>
            </a:endParaRPr>
          </a:p>
          <a:p>
            <a:pPr marL="0" indent="0" algn="r" hangingPunct="1">
              <a:spcBef>
                <a:spcPts val="0"/>
              </a:spcBef>
              <a:buNone/>
            </a:pPr>
            <a:r>
              <a:rPr kumimoji="1" lang="ru-RU" sz="1200" dirty="0" err="1">
                <a:solidFill>
                  <a:srgbClr val="002060"/>
                </a:solidFill>
                <a:latin typeface="Times New Roman" panose="02020603050405020304" pitchFamily="18" charset="0"/>
                <a:cs typeface="Times New Roman" panose="02020603050405020304" pitchFamily="18" charset="0"/>
              </a:rPr>
              <a:t>Долгошеев</a:t>
            </a:r>
            <a:r>
              <a:rPr kumimoji="1" lang="ru-RU" sz="1200" dirty="0">
                <a:solidFill>
                  <a:srgbClr val="002060"/>
                </a:solidFill>
                <a:latin typeface="Times New Roman" panose="02020603050405020304" pitchFamily="18" charset="0"/>
                <a:cs typeface="Times New Roman" panose="02020603050405020304" pitchFamily="18" charset="0"/>
              </a:rPr>
              <a:t> Дмитрий Романович</a:t>
            </a:r>
          </a:p>
          <a:p>
            <a:pPr marL="0" indent="0" algn="r" hangingPunct="1">
              <a:spcBef>
                <a:spcPts val="0"/>
              </a:spcBef>
              <a:buNone/>
            </a:pPr>
            <a:endParaRPr kumimoji="1" lang="ru-RU" sz="1200" dirty="0">
              <a:solidFill>
                <a:srgbClr val="FF0000"/>
              </a:solidFill>
              <a:latin typeface="Times New Roman" panose="02020603050405020304" pitchFamily="18" charset="0"/>
              <a:cs typeface="Times New Roman" panose="02020603050405020304" pitchFamily="18" charset="0"/>
            </a:endParaRPr>
          </a:p>
          <a:p>
            <a:pPr marL="0" indent="0" algn="r" hangingPunct="1">
              <a:spcBef>
                <a:spcPts val="0"/>
              </a:spcBef>
              <a:buNone/>
            </a:pPr>
            <a:r>
              <a:rPr kumimoji="1" lang="ru-RU" sz="1200" dirty="0">
                <a:solidFill>
                  <a:srgbClr val="000066"/>
                </a:solidFill>
                <a:latin typeface="Times New Roman" panose="02020603050405020304" pitchFamily="18" charset="0"/>
                <a:cs typeface="Times New Roman" panose="02020603050405020304" pitchFamily="18" charset="0"/>
              </a:rPr>
              <a:t>Руководитель: </a:t>
            </a:r>
          </a:p>
          <a:p>
            <a:pPr marL="0" indent="0" algn="r" hangingPunct="1">
              <a:spcBef>
                <a:spcPts val="0"/>
              </a:spcBef>
              <a:buNone/>
            </a:pPr>
            <a:r>
              <a:rPr kumimoji="1" lang="ru-RU" sz="1200" dirty="0">
                <a:solidFill>
                  <a:srgbClr val="002060"/>
                </a:solidFill>
                <a:latin typeface="Times New Roman" panose="02020603050405020304" pitchFamily="18" charset="0"/>
                <a:cs typeface="Times New Roman" panose="02020603050405020304" pitchFamily="18" charset="0"/>
              </a:rPr>
              <a:t>Доцент департамента программной инженерии, </a:t>
            </a:r>
          </a:p>
          <a:p>
            <a:pPr marL="0" indent="0" algn="r" hangingPunct="1">
              <a:spcBef>
                <a:spcPts val="0"/>
              </a:spcBef>
              <a:buNone/>
            </a:pPr>
            <a:r>
              <a:rPr kumimoji="1" lang="ru-RU" sz="1200" dirty="0" err="1">
                <a:solidFill>
                  <a:srgbClr val="002060"/>
                </a:solidFill>
                <a:latin typeface="Times New Roman" panose="02020603050405020304" pitchFamily="18" charset="0"/>
                <a:cs typeface="Times New Roman" panose="02020603050405020304" pitchFamily="18" charset="0"/>
              </a:rPr>
              <a:t>Песоцкая</a:t>
            </a:r>
            <a:r>
              <a:rPr kumimoji="1" lang="ru-RU" sz="1200" dirty="0">
                <a:solidFill>
                  <a:srgbClr val="002060"/>
                </a:solidFill>
                <a:latin typeface="Times New Roman" panose="02020603050405020304" pitchFamily="18" charset="0"/>
                <a:cs typeface="Times New Roman" panose="02020603050405020304" pitchFamily="18" charset="0"/>
              </a:rPr>
              <a:t> Елена Юрьевна</a:t>
            </a:r>
            <a:endParaRPr kumimoji="1" lang="ru-RU" sz="825"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10</a:t>
            </a:fld>
            <a:endParaRPr lang="ru-RU" dirty="0"/>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dirty="0">
                <a:solidFill>
                  <a:srgbClr val="002060"/>
                </a:solidFill>
              </a:rPr>
              <a:t>Выбор архитектурных решений</a:t>
            </a:r>
          </a:p>
        </p:txBody>
      </p:sp>
      <p:pic>
        <p:nvPicPr>
          <p:cNvPr id="8" name="Рисунок 7">
            <a:extLst>
              <a:ext uri="{FF2B5EF4-FFF2-40B4-BE49-F238E27FC236}">
                <a16:creationId xmlns:a16="http://schemas.microsoft.com/office/drawing/2014/main" id="{0284323B-BD5C-B34B-BBAE-59B402255BF3}"/>
              </a:ext>
            </a:extLst>
          </p:cNvPr>
          <p:cNvPicPr/>
          <p:nvPr/>
        </p:nvPicPr>
        <p:blipFill>
          <a:blip r:embed="rId3"/>
          <a:stretch>
            <a:fillRect/>
          </a:stretch>
        </p:blipFill>
        <p:spPr>
          <a:xfrm>
            <a:off x="1764560" y="983995"/>
            <a:ext cx="5614880" cy="3528392"/>
          </a:xfrm>
          <a:prstGeom prst="rect">
            <a:avLst/>
          </a:prstGeom>
        </p:spPr>
      </p:pic>
    </p:spTree>
    <p:extLst>
      <p:ext uri="{BB962C8B-B14F-4D97-AF65-F5344CB8AC3E}">
        <p14:creationId xmlns:p14="http://schemas.microsoft.com/office/powerpoint/2010/main" val="557954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11</a:t>
            </a:fld>
            <a:endParaRPr lang="ru-RU" dirty="0"/>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rgbClr val="002060"/>
                </a:solidFill>
              </a:rPr>
              <a:t>Выбор архитектурных решений</a:t>
            </a:r>
            <a:endParaRPr lang="ru-RU" dirty="0">
              <a:solidFill>
                <a:srgbClr val="002060"/>
              </a:solidFill>
            </a:endParaRPr>
          </a:p>
        </p:txBody>
      </p:sp>
      <p:pic>
        <p:nvPicPr>
          <p:cNvPr id="6" name="Рисунок 5">
            <a:extLst>
              <a:ext uri="{FF2B5EF4-FFF2-40B4-BE49-F238E27FC236}">
                <a16:creationId xmlns:a16="http://schemas.microsoft.com/office/drawing/2014/main" id="{CBC17651-9B93-1D4C-B3A3-75D715AFC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459" y="790922"/>
            <a:ext cx="5395838" cy="4025911"/>
          </a:xfrm>
          <a:prstGeom prst="rect">
            <a:avLst/>
          </a:prstGeom>
        </p:spPr>
      </p:pic>
    </p:spTree>
    <p:extLst>
      <p:ext uri="{BB962C8B-B14F-4D97-AF65-F5344CB8AC3E}">
        <p14:creationId xmlns:p14="http://schemas.microsoft.com/office/powerpoint/2010/main" val="38679995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12</a:t>
            </a:fld>
            <a:endParaRPr lang="ru-RU" dirty="0"/>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dirty="0">
                <a:solidFill>
                  <a:srgbClr val="002060"/>
                </a:solidFill>
              </a:rPr>
              <a:t>Архитектура базы данных</a:t>
            </a:r>
          </a:p>
        </p:txBody>
      </p:sp>
      <p:pic>
        <p:nvPicPr>
          <p:cNvPr id="7" name="Рисунок 6">
            <a:extLst>
              <a:ext uri="{FF2B5EF4-FFF2-40B4-BE49-F238E27FC236}">
                <a16:creationId xmlns:a16="http://schemas.microsoft.com/office/drawing/2014/main" id="{5B7D6588-886E-0047-BAC3-563D8D7AA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771550"/>
            <a:ext cx="3047332" cy="4046801"/>
          </a:xfrm>
          <a:prstGeom prst="rect">
            <a:avLst/>
          </a:prstGeom>
        </p:spPr>
      </p:pic>
    </p:spTree>
    <p:extLst>
      <p:ext uri="{BB962C8B-B14F-4D97-AF65-F5344CB8AC3E}">
        <p14:creationId xmlns:p14="http://schemas.microsoft.com/office/powerpoint/2010/main" val="944010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0E900D07-863F-4C41-AFC0-281DF86FA428}"/>
              </a:ext>
            </a:extLst>
          </p:cNvPr>
          <p:cNvSpPr>
            <a:spLocks noGrp="1"/>
          </p:cNvSpPr>
          <p:nvPr>
            <p:ph type="sldNum" sz="quarter" idx="2"/>
          </p:nvPr>
        </p:nvSpPr>
        <p:spPr/>
        <p:txBody>
          <a:bodyPr/>
          <a:lstStyle/>
          <a:p>
            <a:fld id="{86CB4B4D-7CA3-9044-876B-883B54F8677D}" type="slidenum">
              <a:rPr lang="ru-RU" smtClean="0"/>
              <a:pPr/>
              <a:t>13</a:t>
            </a:fld>
            <a:endParaRPr lang="ru-RU" dirty="0"/>
          </a:p>
        </p:txBody>
      </p:sp>
      <p:sp>
        <p:nvSpPr>
          <p:cNvPr id="5" name="Нижний колонтитул 4">
            <a:extLst>
              <a:ext uri="{FF2B5EF4-FFF2-40B4-BE49-F238E27FC236}">
                <a16:creationId xmlns:a16="http://schemas.microsoft.com/office/drawing/2014/main" id="{C4190F7A-1CA5-400B-A5BE-A026FE439775}"/>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9418E603-2115-466E-945B-CB2EA054511E}"/>
              </a:ext>
            </a:extLst>
          </p:cNvPr>
          <p:cNvSpPr>
            <a:spLocks noGrp="1"/>
          </p:cNvSpPr>
          <p:nvPr>
            <p:ph type="title"/>
          </p:nvPr>
        </p:nvSpPr>
        <p:spPr/>
        <p:txBody>
          <a:bodyPr>
            <a:normAutofit/>
          </a:bodyPr>
          <a:lstStyle/>
          <a:p>
            <a:r>
              <a:rPr lang="ru-RU" sz="2800" dirty="0"/>
              <a:t>Описание выбранных алгоритмов</a:t>
            </a:r>
            <a:endParaRPr lang="ru-RU" dirty="0"/>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4F4BF547-C693-C942-BA78-23D059F3953C}"/>
              </a:ext>
            </a:extLst>
          </p:cNvPr>
          <p:cNvPicPr/>
          <p:nvPr/>
        </p:nvPicPr>
        <p:blipFill>
          <a:blip r:embed="rId3"/>
          <a:stretch>
            <a:fillRect/>
          </a:stretch>
        </p:blipFill>
        <p:spPr>
          <a:xfrm>
            <a:off x="3419872" y="1079283"/>
            <a:ext cx="2048520" cy="1656184"/>
          </a:xfrm>
          <a:prstGeom prst="rect">
            <a:avLst/>
          </a:prstGeom>
        </p:spPr>
      </p:pic>
      <p:sp>
        <p:nvSpPr>
          <p:cNvPr id="9" name="Прямоугольник 8">
            <a:extLst>
              <a:ext uri="{FF2B5EF4-FFF2-40B4-BE49-F238E27FC236}">
                <a16:creationId xmlns:a16="http://schemas.microsoft.com/office/drawing/2014/main" id="{E7D49F6A-5843-2A44-AAFB-1A7ED9B2C4A5}"/>
              </a:ext>
            </a:extLst>
          </p:cNvPr>
          <p:cNvSpPr/>
          <p:nvPr/>
        </p:nvSpPr>
        <p:spPr>
          <a:xfrm>
            <a:off x="3419872" y="2648408"/>
            <a:ext cx="2048520" cy="246221"/>
          </a:xfrm>
          <a:prstGeom prst="rect">
            <a:avLst/>
          </a:prstGeom>
        </p:spPr>
        <p:txBody>
          <a:bodyPr wrap="square">
            <a:spAutoFit/>
          </a:bodyPr>
          <a:lstStyle/>
          <a:p>
            <a:r>
              <a:rPr lang="ru-RU" sz="1000" dirty="0">
                <a:latin typeface="Times New Roman" panose="02020603050405020304" pitchFamily="18" charset="0"/>
                <a:ea typeface="Times New Roman" panose="02020603050405020304" pitchFamily="18" charset="0"/>
              </a:rPr>
              <a:t>Структура штрих кода</a:t>
            </a:r>
            <a:r>
              <a:rPr lang="ru-RU" sz="1000" dirty="0"/>
              <a:t> </a:t>
            </a:r>
          </a:p>
        </p:txBody>
      </p:sp>
      <p:pic>
        <p:nvPicPr>
          <p:cNvPr id="10" name="Рисунок 9" descr="Изображение выглядит как текст&#10;&#10;Автоматически созданное описание">
            <a:extLst>
              <a:ext uri="{FF2B5EF4-FFF2-40B4-BE49-F238E27FC236}">
                <a16:creationId xmlns:a16="http://schemas.microsoft.com/office/drawing/2014/main" id="{FE60C425-C4C7-1443-9538-7105090F3837}"/>
              </a:ext>
            </a:extLst>
          </p:cNvPr>
          <p:cNvPicPr/>
          <p:nvPr/>
        </p:nvPicPr>
        <p:blipFill>
          <a:blip r:embed="rId4"/>
          <a:stretch>
            <a:fillRect/>
          </a:stretch>
        </p:blipFill>
        <p:spPr>
          <a:xfrm>
            <a:off x="1403648" y="2935605"/>
            <a:ext cx="6464300" cy="1584960"/>
          </a:xfrm>
          <a:prstGeom prst="rect">
            <a:avLst/>
          </a:prstGeom>
        </p:spPr>
      </p:pic>
      <p:sp>
        <p:nvSpPr>
          <p:cNvPr id="11" name="Прямоугольник 10">
            <a:extLst>
              <a:ext uri="{FF2B5EF4-FFF2-40B4-BE49-F238E27FC236}">
                <a16:creationId xmlns:a16="http://schemas.microsoft.com/office/drawing/2014/main" id="{50D31811-CFA6-3B44-BF91-D740967E4652}"/>
              </a:ext>
            </a:extLst>
          </p:cNvPr>
          <p:cNvSpPr/>
          <p:nvPr/>
        </p:nvSpPr>
        <p:spPr>
          <a:xfrm>
            <a:off x="2349798" y="4517234"/>
            <a:ext cx="4572000" cy="246221"/>
          </a:xfrm>
          <a:prstGeom prst="rect">
            <a:avLst/>
          </a:prstGeom>
        </p:spPr>
        <p:txBody>
          <a:bodyPr>
            <a:spAutoFit/>
          </a:bodyPr>
          <a:lstStyle/>
          <a:p>
            <a:r>
              <a:rPr lang="ru-RU" sz="1000" dirty="0">
                <a:latin typeface="Times New Roman" panose="02020603050405020304" pitchFamily="18" charset="0"/>
                <a:ea typeface="Times New Roman" panose="02020603050405020304" pitchFamily="18" charset="0"/>
              </a:rPr>
              <a:t>Текстовое описание алгоритма проверки оригинальности препарата</a:t>
            </a:r>
            <a:r>
              <a:rPr lang="ru-RU" sz="1000" dirty="0"/>
              <a:t> </a:t>
            </a:r>
          </a:p>
        </p:txBody>
      </p:sp>
    </p:spTree>
    <p:extLst>
      <p:ext uri="{BB962C8B-B14F-4D97-AF65-F5344CB8AC3E}">
        <p14:creationId xmlns:p14="http://schemas.microsoft.com/office/powerpoint/2010/main" val="30296160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14</a:t>
            </a:fld>
            <a:endParaRPr lang="ru-RU" dirty="0"/>
          </a:p>
        </p:txBody>
      </p:sp>
      <p:sp>
        <p:nvSpPr>
          <p:cNvPr id="5" name="Нижний колонтитул 4">
            <a:extLst>
              <a:ext uri="{FF2B5EF4-FFF2-40B4-BE49-F238E27FC236}">
                <a16:creationId xmlns:a16="http://schemas.microsoft.com/office/drawing/2014/main" id="{F35C9C87-E718-49A5-ADD8-F042A49CB6D2}"/>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lstStyle/>
          <a:p>
            <a:r>
              <a:rPr lang="ru-RU" dirty="0"/>
              <a:t>Технологии и инструменты реализации</a:t>
            </a:r>
          </a:p>
        </p:txBody>
      </p:sp>
      <p:pic>
        <p:nvPicPr>
          <p:cNvPr id="15" name="Picture 12">
            <a:extLst>
              <a:ext uri="{FF2B5EF4-FFF2-40B4-BE49-F238E27FC236}">
                <a16:creationId xmlns:a16="http://schemas.microsoft.com/office/drawing/2014/main" id="{3BF3A564-01C7-1642-ADE7-5E7B390AE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1138359"/>
            <a:ext cx="12961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6" name="Рисунок 15">
            <a:extLst>
              <a:ext uri="{FF2B5EF4-FFF2-40B4-BE49-F238E27FC236}">
                <a16:creationId xmlns:a16="http://schemas.microsoft.com/office/drawing/2014/main" id="{3E383466-1273-2547-B90F-0F7EEA9A4385}"/>
              </a:ext>
            </a:extLst>
          </p:cNvPr>
          <p:cNvPicPr>
            <a:picLocks noChangeAspect="1"/>
          </p:cNvPicPr>
          <p:nvPr/>
        </p:nvPicPr>
        <p:blipFill>
          <a:blip r:embed="rId3"/>
          <a:stretch>
            <a:fillRect/>
          </a:stretch>
        </p:blipFill>
        <p:spPr>
          <a:xfrm>
            <a:off x="721390" y="987575"/>
            <a:ext cx="1296144" cy="1296144"/>
          </a:xfrm>
          <a:prstGeom prst="rect">
            <a:avLst/>
          </a:prstGeom>
        </p:spPr>
      </p:pic>
      <p:pic>
        <p:nvPicPr>
          <p:cNvPr id="17" name="Рисунок 16">
            <a:extLst>
              <a:ext uri="{FF2B5EF4-FFF2-40B4-BE49-F238E27FC236}">
                <a16:creationId xmlns:a16="http://schemas.microsoft.com/office/drawing/2014/main" id="{3EF0A7F1-46CE-C54C-A406-93E2FF3F5BF4}"/>
              </a:ext>
            </a:extLst>
          </p:cNvPr>
          <p:cNvPicPr>
            <a:picLocks noChangeAspect="1"/>
          </p:cNvPicPr>
          <p:nvPr/>
        </p:nvPicPr>
        <p:blipFill>
          <a:blip r:embed="rId4"/>
          <a:stretch>
            <a:fillRect/>
          </a:stretch>
        </p:blipFill>
        <p:spPr>
          <a:xfrm>
            <a:off x="1568734" y="2829755"/>
            <a:ext cx="1048764" cy="438988"/>
          </a:xfrm>
          <a:prstGeom prst="rect">
            <a:avLst/>
          </a:prstGeom>
        </p:spPr>
      </p:pic>
      <p:pic>
        <p:nvPicPr>
          <p:cNvPr id="18" name="Picture 20">
            <a:extLst>
              <a:ext uri="{FF2B5EF4-FFF2-40B4-BE49-F238E27FC236}">
                <a16:creationId xmlns:a16="http://schemas.microsoft.com/office/drawing/2014/main" id="{07C592FE-0566-7C40-8F53-3B679B0A4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585" y="2434503"/>
            <a:ext cx="1340140" cy="1340140"/>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a:extLst>
              <a:ext uri="{FF2B5EF4-FFF2-40B4-BE49-F238E27FC236}">
                <a16:creationId xmlns:a16="http://schemas.microsoft.com/office/drawing/2014/main" id="{0857C484-395A-3C45-B70E-62462493C849}"/>
              </a:ext>
            </a:extLst>
          </p:cNvPr>
          <p:cNvPicPr>
            <a:picLocks noChangeAspect="1"/>
          </p:cNvPicPr>
          <p:nvPr/>
        </p:nvPicPr>
        <p:blipFill>
          <a:blip r:embed="rId6"/>
          <a:stretch>
            <a:fillRect/>
          </a:stretch>
        </p:blipFill>
        <p:spPr>
          <a:xfrm>
            <a:off x="2884688" y="2271381"/>
            <a:ext cx="1243306" cy="1243306"/>
          </a:xfrm>
          <a:prstGeom prst="rect">
            <a:avLst/>
          </a:prstGeom>
        </p:spPr>
      </p:pic>
      <p:pic>
        <p:nvPicPr>
          <p:cNvPr id="20" name="Рисунок 19">
            <a:extLst>
              <a:ext uri="{FF2B5EF4-FFF2-40B4-BE49-F238E27FC236}">
                <a16:creationId xmlns:a16="http://schemas.microsoft.com/office/drawing/2014/main" id="{ABF0EB65-F436-D34B-962B-E0AF56E131B8}"/>
              </a:ext>
            </a:extLst>
          </p:cNvPr>
          <p:cNvPicPr>
            <a:picLocks noChangeAspect="1"/>
          </p:cNvPicPr>
          <p:nvPr/>
        </p:nvPicPr>
        <p:blipFill>
          <a:blip r:embed="rId7"/>
          <a:stretch>
            <a:fillRect/>
          </a:stretch>
        </p:blipFill>
        <p:spPr>
          <a:xfrm>
            <a:off x="4662375" y="3273068"/>
            <a:ext cx="1446050" cy="1264320"/>
          </a:xfrm>
          <a:prstGeom prst="rect">
            <a:avLst/>
          </a:prstGeom>
        </p:spPr>
      </p:pic>
      <p:pic>
        <p:nvPicPr>
          <p:cNvPr id="21" name="Picture 2">
            <a:extLst>
              <a:ext uri="{FF2B5EF4-FFF2-40B4-BE49-F238E27FC236}">
                <a16:creationId xmlns:a16="http://schemas.microsoft.com/office/drawing/2014/main" id="{6BF41DD0-6C71-0D46-9E75-3CD089B6CF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602" y="1023071"/>
            <a:ext cx="1038741" cy="10387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BB8E5E09-E1E4-8D41-BE58-C23B99BCFD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9632" y="3835097"/>
            <a:ext cx="2483768" cy="7179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61BBDB45-B808-F74C-95A3-05366F8A8C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9835" y="3411735"/>
            <a:ext cx="1316322" cy="11886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A62FA370-0859-F24F-8F33-6DADBF5AA6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061" y="2689659"/>
            <a:ext cx="1164744" cy="7911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cae6d80-7e42-11e9-9b65-e823906e954b (1000×1000)">
            <a:extLst>
              <a:ext uri="{FF2B5EF4-FFF2-40B4-BE49-F238E27FC236}">
                <a16:creationId xmlns:a16="http://schemas.microsoft.com/office/drawing/2014/main" id="{C3578CBC-A023-064A-A38D-7A08386CAD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3804" y="1635647"/>
            <a:ext cx="1348461" cy="13484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F32AF39-E9FC-B34D-8D77-6BBD244699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5190" y="1169479"/>
            <a:ext cx="1604165" cy="66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054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7CD12CB-D94D-3F4F-9918-88BDE1FAF2EF}"/>
              </a:ext>
            </a:extLst>
          </p:cNvPr>
          <p:cNvSpPr>
            <a:spLocks noGrp="1"/>
          </p:cNvSpPr>
          <p:nvPr>
            <p:ph type="sldNum" sz="quarter" idx="2"/>
          </p:nvPr>
        </p:nvSpPr>
        <p:spPr/>
        <p:txBody>
          <a:bodyPr/>
          <a:lstStyle/>
          <a:p>
            <a:fld id="{86CB4B4D-7CA3-9044-876B-883B54F8677D}" type="slidenum">
              <a:rPr lang="ru-RU" smtClean="0"/>
              <a:pPr/>
              <a:t>15</a:t>
            </a:fld>
            <a:endParaRPr lang="ru-RU" dirty="0"/>
          </a:p>
        </p:txBody>
      </p:sp>
      <p:sp>
        <p:nvSpPr>
          <p:cNvPr id="4" name="Нижний колонтитул 3">
            <a:extLst>
              <a:ext uri="{FF2B5EF4-FFF2-40B4-BE49-F238E27FC236}">
                <a16:creationId xmlns:a16="http://schemas.microsoft.com/office/drawing/2014/main" id="{5CE336F0-168A-7E48-BE90-86A91EF9D4FA}"/>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5" name="Заголовок 4">
            <a:extLst>
              <a:ext uri="{FF2B5EF4-FFF2-40B4-BE49-F238E27FC236}">
                <a16:creationId xmlns:a16="http://schemas.microsoft.com/office/drawing/2014/main" id="{61B0DF5E-094F-8C41-8254-6BDB6AA5C619}"/>
              </a:ext>
            </a:extLst>
          </p:cNvPr>
          <p:cNvSpPr>
            <a:spLocks noGrp="1"/>
          </p:cNvSpPr>
          <p:nvPr>
            <p:ph type="title"/>
          </p:nvPr>
        </p:nvSpPr>
        <p:spPr/>
        <p:txBody>
          <a:bodyPr/>
          <a:lstStyle/>
          <a:p>
            <a:r>
              <a:rPr lang="ru-RU" dirty="0">
                <a:solidFill>
                  <a:srgbClr val="002060"/>
                </a:solidFill>
              </a:rPr>
              <a:t>Демонстрация работы клиента</a:t>
            </a:r>
            <a:endParaRPr lang="ru-RU" dirty="0"/>
          </a:p>
        </p:txBody>
      </p:sp>
    </p:spTree>
    <p:extLst>
      <p:ext uri="{BB962C8B-B14F-4D97-AF65-F5344CB8AC3E}">
        <p14:creationId xmlns:p14="http://schemas.microsoft.com/office/powerpoint/2010/main" val="18820528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36A3383B-5309-4371-88E1-923C77647950}"/>
              </a:ext>
            </a:extLst>
          </p:cNvPr>
          <p:cNvSpPr>
            <a:spLocks noGrp="1"/>
          </p:cNvSpPr>
          <p:nvPr>
            <p:ph type="sldNum" sz="quarter" idx="2"/>
          </p:nvPr>
        </p:nvSpPr>
        <p:spPr/>
        <p:txBody>
          <a:bodyPr/>
          <a:lstStyle/>
          <a:p>
            <a:fld id="{86CB4B4D-7CA3-9044-876B-883B54F8677D}" type="slidenum">
              <a:rPr lang="ru-RU" smtClean="0"/>
              <a:pPr/>
              <a:t>16</a:t>
            </a:fld>
            <a:endParaRPr lang="ru-RU" dirty="0"/>
          </a:p>
        </p:txBody>
      </p:sp>
      <p:sp>
        <p:nvSpPr>
          <p:cNvPr id="4" name="Текст 3">
            <a:extLst>
              <a:ext uri="{FF2B5EF4-FFF2-40B4-BE49-F238E27FC236}">
                <a16:creationId xmlns:a16="http://schemas.microsoft.com/office/drawing/2014/main" id="{F284434F-B403-420B-9D88-FCDCC15D5771}"/>
              </a:ext>
            </a:extLst>
          </p:cNvPr>
          <p:cNvSpPr>
            <a:spLocks noGrp="1"/>
          </p:cNvSpPr>
          <p:nvPr>
            <p:ph type="body" idx="1"/>
          </p:nvPr>
        </p:nvSpPr>
        <p:spPr/>
        <p:txBody>
          <a:bodyPr>
            <a:normAutofit/>
          </a:bodyPr>
          <a:lstStyle/>
          <a:p>
            <a:r>
              <a:rPr lang="ru-RU" dirty="0"/>
              <a:t>Результатом данной выпускной квалификационной работы является разработанное клиент – серверное приложение для упрощения приема лекарственных препаратов, а также написанная техническая документация. В процессе разработки  было написано </a:t>
            </a:r>
            <a:r>
              <a:rPr lang="ru-RU" dirty="0">
                <a:ea typeface="Symbol" pitchFamily="2" charset="2"/>
                <a:cs typeface="Symbol" pitchFamily="2" charset="2"/>
              </a:rPr>
              <a:t>4360 строк</a:t>
            </a:r>
            <a:r>
              <a:rPr lang="ru-RU" spc="-10" dirty="0">
                <a:ea typeface="Symbol" pitchFamily="2" charset="2"/>
                <a:cs typeface="Symbol" pitchFamily="2" charset="2"/>
              </a:rPr>
              <a:t> </a:t>
            </a:r>
            <a:r>
              <a:rPr lang="ru-RU" dirty="0">
                <a:ea typeface="Symbol" pitchFamily="2" charset="2"/>
                <a:cs typeface="Symbol" pitchFamily="2" charset="2"/>
              </a:rPr>
              <a:t>кода на языке </a:t>
            </a:r>
            <a:r>
              <a:rPr lang="en-US" dirty="0">
                <a:ea typeface="Symbol" pitchFamily="2" charset="2"/>
                <a:cs typeface="Symbol" pitchFamily="2" charset="2"/>
              </a:rPr>
              <a:t>Java, </a:t>
            </a:r>
            <a:r>
              <a:rPr lang="ru-RU" dirty="0">
                <a:ea typeface="Symbol" pitchFamily="2" charset="2"/>
                <a:cs typeface="Symbol" pitchFamily="2" charset="2"/>
              </a:rPr>
              <a:t>1161</a:t>
            </a:r>
            <a:r>
              <a:rPr lang="ru-RU" spc="-5" dirty="0">
                <a:ea typeface="Symbol" pitchFamily="2" charset="2"/>
                <a:cs typeface="Symbol" pitchFamily="2" charset="2"/>
              </a:rPr>
              <a:t> </a:t>
            </a:r>
            <a:r>
              <a:rPr lang="ru-RU" dirty="0">
                <a:ea typeface="Symbol" pitchFamily="2" charset="2"/>
                <a:cs typeface="Symbol" pitchFamily="2" charset="2"/>
              </a:rPr>
              <a:t>строк</a:t>
            </a:r>
            <a:r>
              <a:rPr lang="en-US" dirty="0">
                <a:ea typeface="Symbol" pitchFamily="2" charset="2"/>
                <a:cs typeface="Symbol" pitchFamily="2" charset="2"/>
              </a:rPr>
              <a:t> XML</a:t>
            </a:r>
            <a:r>
              <a:rPr lang="ru-RU" spc="-5" dirty="0">
                <a:ea typeface="Symbol" pitchFamily="2" charset="2"/>
                <a:cs typeface="Symbol" pitchFamily="2" charset="2"/>
              </a:rPr>
              <a:t> </a:t>
            </a:r>
            <a:r>
              <a:rPr lang="ru-RU" dirty="0">
                <a:ea typeface="Symbol" pitchFamily="2" charset="2"/>
                <a:cs typeface="Symbol" pitchFamily="2" charset="2"/>
              </a:rPr>
              <a:t>кода</a:t>
            </a:r>
          </a:p>
          <a:p>
            <a:endParaRPr lang="ru-RU" dirty="0"/>
          </a:p>
          <a:p>
            <a:r>
              <a:rPr lang="ru-RU" i="1" dirty="0"/>
              <a:t>Дальнейшая разработка</a:t>
            </a:r>
          </a:p>
          <a:p>
            <a:r>
              <a:rPr lang="ru-RU" dirty="0"/>
              <a:t>Имплементация функционала совместимостей препаратов, подключение платного </a:t>
            </a:r>
            <a:r>
              <a:rPr lang="en" dirty="0"/>
              <a:t>API </a:t>
            </a:r>
            <a:r>
              <a:rPr lang="ru-RU" dirty="0"/>
              <a:t>для получение актуальных данных для всех препаратов, добавления карты с аптеками в которых можно купить необходимые препараты, группировка препаратов по диагнозам, переработка </a:t>
            </a:r>
            <a:r>
              <a:rPr lang="en-US" dirty="0"/>
              <a:t>UI</a:t>
            </a:r>
            <a:r>
              <a:rPr lang="ru-RU" dirty="0"/>
              <a:t>, а также разработка </a:t>
            </a:r>
            <a:r>
              <a:rPr lang="en-US" dirty="0"/>
              <a:t>IOS </a:t>
            </a:r>
            <a:r>
              <a:rPr lang="ru-RU" dirty="0"/>
              <a:t>приложения.</a:t>
            </a:r>
          </a:p>
        </p:txBody>
      </p:sp>
      <p:sp>
        <p:nvSpPr>
          <p:cNvPr id="5" name="Нижний колонтитул 4">
            <a:extLst>
              <a:ext uri="{FF2B5EF4-FFF2-40B4-BE49-F238E27FC236}">
                <a16:creationId xmlns:a16="http://schemas.microsoft.com/office/drawing/2014/main" id="{F2AF337D-4F26-46B1-8A15-D1350813CC07}"/>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D72FC6F4-EF5F-44C9-BAC6-51AA1B08BF5C}"/>
              </a:ext>
            </a:extLst>
          </p:cNvPr>
          <p:cNvSpPr>
            <a:spLocks noGrp="1"/>
          </p:cNvSpPr>
          <p:nvPr>
            <p:ph type="title"/>
          </p:nvPr>
        </p:nvSpPr>
        <p:spPr/>
        <p:txBody>
          <a:bodyPr/>
          <a:lstStyle/>
          <a:p>
            <a:r>
              <a:rPr lang="ru-RU" dirty="0"/>
              <a:t>Основные результаты ВКР</a:t>
            </a:r>
          </a:p>
        </p:txBody>
      </p:sp>
    </p:spTree>
    <p:extLst>
      <p:ext uri="{BB962C8B-B14F-4D97-AF65-F5344CB8AC3E}">
        <p14:creationId xmlns:p14="http://schemas.microsoft.com/office/powerpoint/2010/main" val="40224474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17</a:t>
            </a:fld>
            <a:endParaRPr lang="ru-RU" dirty="0"/>
          </a:p>
        </p:txBody>
      </p:sp>
      <p:sp>
        <p:nvSpPr>
          <p:cNvPr id="4" name="Текст 3">
            <a:extLst>
              <a:ext uri="{FF2B5EF4-FFF2-40B4-BE49-F238E27FC236}">
                <a16:creationId xmlns:a16="http://schemas.microsoft.com/office/drawing/2014/main" id="{F3B9D88E-10D8-40EE-8804-E1F0A11EEED8}"/>
              </a:ext>
            </a:extLst>
          </p:cNvPr>
          <p:cNvSpPr>
            <a:spLocks noGrp="1"/>
          </p:cNvSpPr>
          <p:nvPr>
            <p:ph type="body" idx="1"/>
          </p:nvPr>
        </p:nvSpPr>
        <p:spPr/>
        <p:txBody>
          <a:bodyPr>
            <a:normAutofit lnSpcReduction="10000"/>
          </a:bodyPr>
          <a:lstStyle/>
          <a:p>
            <a:pPr marL="228600" indent="-228600">
              <a:buFont typeface="+mj-lt"/>
              <a:buAutoNum type="arabicPeriod"/>
            </a:pPr>
            <a:r>
              <a:rPr lang="ru-RU" sz="1200" dirty="0"/>
              <a:t>Напоминание о таблетках и </a:t>
            </a:r>
            <a:r>
              <a:rPr lang="ru-RU" sz="1200" dirty="0" err="1"/>
              <a:t>трекер</a:t>
            </a:r>
            <a:r>
              <a:rPr lang="ru-RU" sz="1200" dirty="0"/>
              <a:t> лекарств [</a:t>
            </a:r>
            <a:r>
              <a:rPr lang="ru-RU" sz="1200" dirty="0" err="1"/>
              <a:t>Электронныи</a:t>
            </a:r>
            <a:r>
              <a:rPr lang="ru-RU" sz="1200" dirty="0"/>
              <a:t>̆ ресурс] // </a:t>
            </a:r>
            <a:r>
              <a:rPr lang="en" sz="1200" dirty="0"/>
              <a:t>https://</a:t>
            </a:r>
            <a:r>
              <a:rPr lang="en" sz="1200" dirty="0" err="1"/>
              <a:t>play.google.com</a:t>
            </a:r>
            <a:r>
              <a:rPr lang="en" sz="1200" dirty="0"/>
              <a:t>/ URL: https://</a:t>
            </a:r>
            <a:r>
              <a:rPr lang="en" sz="1200" dirty="0" err="1"/>
              <a:t>play.google.com</a:t>
            </a:r>
            <a:r>
              <a:rPr lang="en" sz="1200" dirty="0"/>
              <a:t>/store/apps/</a:t>
            </a:r>
            <a:r>
              <a:rPr lang="en" sz="1200" dirty="0" err="1"/>
              <a:t>details?id</a:t>
            </a:r>
            <a:r>
              <a:rPr lang="en" sz="1200" dirty="0"/>
              <a:t>=</a:t>
            </a:r>
            <a:r>
              <a:rPr lang="en" sz="1200" dirty="0" err="1"/>
              <a:t>eu.smartpatient.mytherapy&amp;hl</a:t>
            </a:r>
            <a:r>
              <a:rPr lang="en" sz="1200" dirty="0"/>
              <a:t>=</a:t>
            </a:r>
            <a:r>
              <a:rPr lang="en" sz="1200" dirty="0" err="1"/>
              <a:t>ru&amp;gl</a:t>
            </a:r>
            <a:r>
              <a:rPr lang="en" sz="1200" dirty="0"/>
              <a:t>=US (</a:t>
            </a:r>
            <a:r>
              <a:rPr lang="ru-RU" sz="1200" dirty="0"/>
              <a:t>Дата обращения: 18.04.2021) </a:t>
            </a:r>
          </a:p>
          <a:p>
            <a:pPr marL="228600" indent="-228600">
              <a:buFont typeface="+mj-lt"/>
              <a:buAutoNum type="arabicPeriod"/>
            </a:pPr>
            <a:r>
              <a:rPr lang="ru-RU" sz="1200" dirty="0"/>
              <a:t>Напоминания и </a:t>
            </a:r>
            <a:r>
              <a:rPr lang="ru-RU" sz="1200" dirty="0" err="1"/>
              <a:t>трекер</a:t>
            </a:r>
            <a:r>
              <a:rPr lang="ru-RU" sz="1200" dirty="0"/>
              <a:t> таблеток [</a:t>
            </a:r>
            <a:r>
              <a:rPr lang="ru-RU" sz="1200" dirty="0" err="1"/>
              <a:t>Электронныи</a:t>
            </a:r>
            <a:r>
              <a:rPr lang="ru-RU" sz="1200" dirty="0"/>
              <a:t>̆ ресурс] // </a:t>
            </a:r>
            <a:r>
              <a:rPr lang="en" sz="1200" dirty="0"/>
              <a:t>https://</a:t>
            </a:r>
            <a:r>
              <a:rPr lang="en" sz="1200" dirty="0" err="1"/>
              <a:t>play.google.com</a:t>
            </a:r>
            <a:r>
              <a:rPr lang="en" sz="1200" dirty="0"/>
              <a:t>/ URL: https://</a:t>
            </a:r>
            <a:r>
              <a:rPr lang="en" sz="1200" dirty="0" err="1"/>
              <a:t>play.google.com</a:t>
            </a:r>
            <a:r>
              <a:rPr lang="en" sz="1200" dirty="0"/>
              <a:t>/store/apps/</a:t>
            </a:r>
            <a:r>
              <a:rPr lang="en" sz="1200" dirty="0" err="1"/>
              <a:t>details?id</a:t>
            </a:r>
            <a:r>
              <a:rPr lang="en" sz="1200" dirty="0"/>
              <a:t>=</a:t>
            </a:r>
            <a:r>
              <a:rPr lang="en" sz="1200" dirty="0" err="1"/>
              <a:t>com.medisafe.android.client&amp;hl</a:t>
            </a:r>
            <a:r>
              <a:rPr lang="en" sz="1200" dirty="0"/>
              <a:t>=</a:t>
            </a:r>
            <a:r>
              <a:rPr lang="en" sz="1200" dirty="0" err="1"/>
              <a:t>ru&amp;gl</a:t>
            </a:r>
            <a:r>
              <a:rPr lang="en" sz="1200" dirty="0"/>
              <a:t>=US (</a:t>
            </a:r>
            <a:r>
              <a:rPr lang="ru-RU" sz="1200" dirty="0"/>
              <a:t>Дата обращения: 18.04.2021) </a:t>
            </a:r>
          </a:p>
          <a:p>
            <a:pPr marL="228600" indent="-228600">
              <a:buFont typeface="+mj-lt"/>
              <a:buAutoNum type="arabicPeriod"/>
            </a:pPr>
            <a:r>
              <a:rPr lang="ru-RU" sz="1200" dirty="0"/>
              <a:t>Мои таблетки Напоминание и </a:t>
            </a:r>
            <a:r>
              <a:rPr lang="ru-RU" sz="1200" dirty="0" err="1"/>
              <a:t>трекер</a:t>
            </a:r>
            <a:r>
              <a:rPr lang="ru-RU" sz="1200" dirty="0"/>
              <a:t> о лекарствах [</a:t>
            </a:r>
            <a:r>
              <a:rPr lang="ru-RU" sz="1200" dirty="0" err="1"/>
              <a:t>Электронныи</a:t>
            </a:r>
            <a:r>
              <a:rPr lang="ru-RU" sz="1200" dirty="0"/>
              <a:t>̆ ресурс] // </a:t>
            </a:r>
            <a:r>
              <a:rPr lang="en" sz="1200" dirty="0"/>
              <a:t>https://</a:t>
            </a:r>
            <a:r>
              <a:rPr lang="en" sz="1200" dirty="0" err="1"/>
              <a:t>play.google.com</a:t>
            </a:r>
            <a:r>
              <a:rPr lang="en" sz="1200" dirty="0"/>
              <a:t>/ URL: https://</a:t>
            </a:r>
            <a:r>
              <a:rPr lang="en" sz="1200" dirty="0" err="1"/>
              <a:t>play.google.com</a:t>
            </a:r>
            <a:r>
              <a:rPr lang="en" sz="1200" dirty="0"/>
              <a:t>/store/apps/</a:t>
            </a:r>
            <a:r>
              <a:rPr lang="en" sz="1200" dirty="0" err="1"/>
              <a:t>details?id</a:t>
            </a:r>
            <a:r>
              <a:rPr lang="en" sz="1200" dirty="0"/>
              <a:t>=</a:t>
            </a:r>
            <a:r>
              <a:rPr lang="en" sz="1200" dirty="0" err="1"/>
              <a:t>mobilecreatures.pillstime&amp;hl</a:t>
            </a:r>
            <a:r>
              <a:rPr lang="en" sz="1200" dirty="0"/>
              <a:t>=</a:t>
            </a:r>
            <a:r>
              <a:rPr lang="en" sz="1200" dirty="0" err="1"/>
              <a:t>ru&amp;gl</a:t>
            </a:r>
            <a:r>
              <a:rPr lang="en" sz="1200" dirty="0"/>
              <a:t>=US (</a:t>
            </a:r>
            <a:r>
              <a:rPr lang="ru-RU" sz="1200" dirty="0"/>
              <a:t>Дата обращения: 18.04.2021) </a:t>
            </a:r>
          </a:p>
          <a:p>
            <a:pPr marL="228600" indent="-228600">
              <a:buFont typeface="+mj-lt"/>
              <a:buAutoNum type="arabicPeriod"/>
            </a:pPr>
            <a:r>
              <a:rPr lang="ru-RU" sz="1200" dirty="0"/>
              <a:t>Мои Таблетки [</a:t>
            </a:r>
            <a:r>
              <a:rPr lang="ru-RU" sz="1200" dirty="0" err="1"/>
              <a:t>Электронныи</a:t>
            </a:r>
            <a:r>
              <a:rPr lang="ru-RU" sz="1200" dirty="0"/>
              <a:t>̆ ресурс] // </a:t>
            </a:r>
            <a:r>
              <a:rPr lang="en" sz="1200" dirty="0"/>
              <a:t>https://</a:t>
            </a:r>
            <a:r>
              <a:rPr lang="en" sz="1200" dirty="0" err="1"/>
              <a:t>play.google.com</a:t>
            </a:r>
            <a:r>
              <a:rPr lang="en" sz="1200" dirty="0"/>
              <a:t>/ URL: https://</a:t>
            </a:r>
            <a:r>
              <a:rPr lang="en" sz="1200" dirty="0" err="1"/>
              <a:t>play.google.com</a:t>
            </a:r>
            <a:r>
              <a:rPr lang="en" sz="1200" dirty="0"/>
              <a:t>/store/apps/</a:t>
            </a:r>
            <a:r>
              <a:rPr lang="en" sz="1200" dirty="0" err="1"/>
              <a:t>details?id</a:t>
            </a:r>
            <a:r>
              <a:rPr lang="en" sz="1200" dirty="0"/>
              <a:t>=</a:t>
            </a:r>
            <a:r>
              <a:rPr lang="en" sz="1200" dirty="0" err="1"/>
              <a:t>com.devsoldiers.calendar.pills.limit&amp;hl</a:t>
            </a:r>
            <a:r>
              <a:rPr lang="en" sz="1200" dirty="0"/>
              <a:t>=</a:t>
            </a:r>
            <a:r>
              <a:rPr lang="en" sz="1200" dirty="0" err="1"/>
              <a:t>ru&amp;gl</a:t>
            </a:r>
            <a:r>
              <a:rPr lang="en" sz="1200" dirty="0"/>
              <a:t>=US (</a:t>
            </a:r>
            <a:r>
              <a:rPr lang="ru-RU" sz="1200" dirty="0"/>
              <a:t>Дата обращения: 18.04.2021) </a:t>
            </a:r>
          </a:p>
          <a:p>
            <a:pPr marL="228600" indent="-228600">
              <a:buFont typeface="+mj-lt"/>
              <a:buAutoNum type="arabicPeriod"/>
            </a:pPr>
            <a:r>
              <a:rPr lang="en" sz="1200" dirty="0"/>
              <a:t>Model-View-Controller [</a:t>
            </a:r>
            <a:r>
              <a:rPr lang="ru-RU" sz="1200" dirty="0" err="1"/>
              <a:t>Электронныи</a:t>
            </a:r>
            <a:r>
              <a:rPr lang="ru-RU" sz="1200" dirty="0"/>
              <a:t>̆ ресурс] // </a:t>
            </a:r>
            <a:r>
              <a:rPr lang="en" sz="1200" dirty="0"/>
              <a:t>https://</a:t>
            </a:r>
            <a:r>
              <a:rPr lang="en" sz="1200" dirty="0" err="1"/>
              <a:t>ru.wikipedia.org</a:t>
            </a:r>
            <a:r>
              <a:rPr lang="en" sz="1200" dirty="0"/>
              <a:t>/ URL: https://</a:t>
            </a:r>
            <a:r>
              <a:rPr lang="en" sz="1200" dirty="0" err="1"/>
              <a:t>ru.wikipedia.org</a:t>
            </a:r>
            <a:r>
              <a:rPr lang="en" sz="1200" dirty="0"/>
              <a:t>/wiki/Model-View-Controller (</a:t>
            </a:r>
            <a:r>
              <a:rPr lang="ru-RU" sz="1200" dirty="0"/>
              <a:t>Дата обращения: 18.04.2021) </a:t>
            </a:r>
          </a:p>
          <a:p>
            <a:pPr marL="228600" indent="-228600">
              <a:buFont typeface="+mj-lt"/>
              <a:buAutoNum type="arabicPeriod"/>
            </a:pPr>
            <a:r>
              <a:rPr lang="en" sz="1200" dirty="0"/>
              <a:t>Representational state transfer [</a:t>
            </a:r>
            <a:r>
              <a:rPr lang="ru-RU" sz="1200" dirty="0" err="1"/>
              <a:t>Электронныи</a:t>
            </a:r>
            <a:r>
              <a:rPr lang="ru-RU" sz="1200" dirty="0"/>
              <a:t>̆ ресурс] // </a:t>
            </a:r>
            <a:r>
              <a:rPr lang="en" sz="1200" dirty="0"/>
              <a:t>https://</a:t>
            </a:r>
            <a:r>
              <a:rPr lang="en" sz="1200" dirty="0" err="1"/>
              <a:t>habr.com</a:t>
            </a:r>
            <a:r>
              <a:rPr lang="en" sz="1200" dirty="0"/>
              <a:t>/ URL: https://</a:t>
            </a:r>
            <a:r>
              <a:rPr lang="en" sz="1200" dirty="0" err="1"/>
              <a:t>habr.com</a:t>
            </a:r>
            <a:r>
              <a:rPr lang="en" sz="1200" dirty="0"/>
              <a:t>/</a:t>
            </a:r>
            <a:r>
              <a:rPr lang="en" sz="1200" dirty="0" err="1"/>
              <a:t>ru</a:t>
            </a:r>
            <a:r>
              <a:rPr lang="en" sz="1200" dirty="0"/>
              <a:t>/post/38730/ (</a:t>
            </a:r>
            <a:r>
              <a:rPr lang="ru-RU" sz="1200" dirty="0"/>
              <a:t>Дата обращения: 18.04.2021) </a:t>
            </a:r>
          </a:p>
          <a:p>
            <a:pPr marL="228600" indent="-228600">
              <a:buFont typeface="+mj-lt"/>
              <a:buAutoNum type="arabicPeriod"/>
            </a:pPr>
            <a:r>
              <a:rPr lang="en" sz="1200" dirty="0"/>
              <a:t>Java [</a:t>
            </a:r>
            <a:r>
              <a:rPr lang="ru-RU" sz="1200" dirty="0" err="1"/>
              <a:t>Электронныи</a:t>
            </a:r>
            <a:r>
              <a:rPr lang="ru-RU" sz="1200" dirty="0"/>
              <a:t>̆ ресурс] // </a:t>
            </a:r>
            <a:r>
              <a:rPr lang="en" sz="1200" dirty="0"/>
              <a:t>https://</a:t>
            </a:r>
            <a:r>
              <a:rPr lang="en" sz="1200" dirty="0" err="1"/>
              <a:t>ru.wikipedia.org</a:t>
            </a:r>
            <a:r>
              <a:rPr lang="en" sz="1200" dirty="0"/>
              <a:t>/ URL: https://</a:t>
            </a:r>
            <a:r>
              <a:rPr lang="en" sz="1200" dirty="0" err="1"/>
              <a:t>ru.wikipedia.org</a:t>
            </a:r>
            <a:r>
              <a:rPr lang="en" sz="1200" dirty="0"/>
              <a:t>/wiki/Java (</a:t>
            </a:r>
            <a:r>
              <a:rPr lang="ru-RU" sz="1200" dirty="0"/>
              <a:t>Дата обращения: 18.04.2021) </a:t>
            </a:r>
          </a:p>
          <a:p>
            <a:pPr marL="228600" indent="-228600">
              <a:buFont typeface="+mj-lt"/>
              <a:buAutoNum type="arabicPeriod"/>
            </a:pPr>
            <a:r>
              <a:rPr lang="en" sz="1200" dirty="0"/>
              <a:t>Kotlin [</a:t>
            </a:r>
            <a:r>
              <a:rPr lang="ru-RU" sz="1200" dirty="0" err="1"/>
              <a:t>Электронныи</a:t>
            </a:r>
            <a:r>
              <a:rPr lang="ru-RU" sz="1200" dirty="0"/>
              <a:t>̆ ресурс] // </a:t>
            </a:r>
            <a:r>
              <a:rPr lang="en" sz="1200" dirty="0"/>
              <a:t>https://</a:t>
            </a:r>
            <a:r>
              <a:rPr lang="en" sz="1200" dirty="0" err="1"/>
              <a:t>ru.wikipedia.org</a:t>
            </a:r>
            <a:r>
              <a:rPr lang="en" sz="1200" dirty="0"/>
              <a:t>/ URL: https://</a:t>
            </a:r>
            <a:r>
              <a:rPr lang="en" sz="1200" dirty="0" err="1"/>
              <a:t>ru.wikipedia.org</a:t>
            </a:r>
            <a:r>
              <a:rPr lang="en" sz="1200" dirty="0"/>
              <a:t>/wiki/Kotlin (</a:t>
            </a:r>
            <a:r>
              <a:rPr lang="ru-RU" sz="1200" dirty="0"/>
              <a:t>Дата обращения: 18.04.2021) </a:t>
            </a:r>
          </a:p>
          <a:p>
            <a:endParaRPr lang="ru-RU" dirty="0"/>
          </a:p>
        </p:txBody>
      </p:sp>
      <p:sp>
        <p:nvSpPr>
          <p:cNvPr id="5" name="Нижний колонтитул 4">
            <a:extLst>
              <a:ext uri="{FF2B5EF4-FFF2-40B4-BE49-F238E27FC236}">
                <a16:creationId xmlns:a16="http://schemas.microsoft.com/office/drawing/2014/main" id="{3958AC6A-6926-47CF-B7C6-78EF284D87B3}"/>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lstStyle/>
          <a:p>
            <a:r>
              <a:rPr lang="ru-RU" dirty="0"/>
              <a:t>Список использованных источников</a:t>
            </a:r>
          </a:p>
        </p:txBody>
      </p:sp>
    </p:spTree>
    <p:extLst>
      <p:ext uri="{BB962C8B-B14F-4D97-AF65-F5344CB8AC3E}">
        <p14:creationId xmlns:p14="http://schemas.microsoft.com/office/powerpoint/2010/main" val="4679611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18</a:t>
            </a:fld>
            <a:endParaRPr lang="ru-RU" dirty="0"/>
          </a:p>
        </p:txBody>
      </p:sp>
      <p:sp>
        <p:nvSpPr>
          <p:cNvPr id="4" name="Текст 3">
            <a:extLst>
              <a:ext uri="{FF2B5EF4-FFF2-40B4-BE49-F238E27FC236}">
                <a16:creationId xmlns:a16="http://schemas.microsoft.com/office/drawing/2014/main" id="{F3B9D88E-10D8-40EE-8804-E1F0A11EEED8}"/>
              </a:ext>
            </a:extLst>
          </p:cNvPr>
          <p:cNvSpPr>
            <a:spLocks noGrp="1"/>
          </p:cNvSpPr>
          <p:nvPr>
            <p:ph type="body" idx="1"/>
          </p:nvPr>
        </p:nvSpPr>
        <p:spPr/>
        <p:txBody>
          <a:bodyPr/>
          <a:lstStyle/>
          <a:p>
            <a:pPr marL="228600" indent="-228600">
              <a:buFont typeface="+mj-lt"/>
              <a:buAutoNum type="arabicPeriod" startAt="9"/>
            </a:pPr>
            <a:r>
              <a:rPr lang="en" sz="1200" dirty="0" err="1"/>
              <a:t>InteliJ</a:t>
            </a:r>
            <a:r>
              <a:rPr lang="en" sz="1200" dirty="0"/>
              <a:t> IDEA Ultimate [</a:t>
            </a:r>
            <a:r>
              <a:rPr lang="ru-RU" sz="1200" dirty="0" err="1"/>
              <a:t>Электронныи</a:t>
            </a:r>
            <a:r>
              <a:rPr lang="ru-RU" sz="1200" dirty="0"/>
              <a:t>̆ ресурс] // </a:t>
            </a:r>
            <a:r>
              <a:rPr lang="en" sz="1200" dirty="0"/>
              <a:t>https://</a:t>
            </a:r>
            <a:r>
              <a:rPr lang="en" sz="1200" dirty="0" err="1"/>
              <a:t>www.jetbrains.com</a:t>
            </a:r>
            <a:r>
              <a:rPr lang="en" sz="1200" dirty="0"/>
              <a:t>/ URL: https://</a:t>
            </a:r>
            <a:r>
              <a:rPr lang="en" sz="1200" dirty="0" err="1"/>
              <a:t>www.jetbrains.com</a:t>
            </a:r>
            <a:r>
              <a:rPr lang="en" sz="1200" dirty="0"/>
              <a:t>/</a:t>
            </a:r>
            <a:r>
              <a:rPr lang="en" sz="1200" dirty="0" err="1"/>
              <a:t>ru-ru</a:t>
            </a:r>
            <a:r>
              <a:rPr lang="en" sz="1200" dirty="0"/>
              <a:t>/idea/ (</a:t>
            </a:r>
            <a:r>
              <a:rPr lang="ru-RU" sz="1200" dirty="0"/>
              <a:t>Дата обращения: 18.04.2021) </a:t>
            </a:r>
          </a:p>
          <a:p>
            <a:pPr marL="228600" indent="-228600">
              <a:buFont typeface="+mj-lt"/>
              <a:buAutoNum type="arabicPeriod" startAt="9"/>
            </a:pPr>
            <a:r>
              <a:rPr lang="en" sz="1200" dirty="0"/>
              <a:t>Android Studio [</a:t>
            </a:r>
            <a:r>
              <a:rPr lang="ru-RU" sz="1200" dirty="0" err="1"/>
              <a:t>Электронныи</a:t>
            </a:r>
            <a:r>
              <a:rPr lang="ru-RU" sz="1200" dirty="0"/>
              <a:t>̆ ресурс] // </a:t>
            </a:r>
            <a:r>
              <a:rPr lang="en" sz="1200" dirty="0"/>
              <a:t>https://</a:t>
            </a:r>
            <a:r>
              <a:rPr lang="en" sz="1200" dirty="0" err="1"/>
              <a:t>developer.android.com</a:t>
            </a:r>
            <a:r>
              <a:rPr lang="en" sz="1200" dirty="0"/>
              <a:t>/ URL: https://</a:t>
            </a:r>
            <a:r>
              <a:rPr lang="en" sz="1200" dirty="0" err="1"/>
              <a:t>developer.android.com</a:t>
            </a:r>
            <a:r>
              <a:rPr lang="en" sz="1200" dirty="0"/>
              <a:t>/</a:t>
            </a:r>
            <a:r>
              <a:rPr lang="en" sz="1200" dirty="0" err="1"/>
              <a:t>studio?hl</a:t>
            </a:r>
            <a:r>
              <a:rPr lang="en" sz="1200" dirty="0"/>
              <a:t>=</a:t>
            </a:r>
            <a:r>
              <a:rPr lang="en" sz="1200" dirty="0" err="1"/>
              <a:t>ru</a:t>
            </a:r>
            <a:r>
              <a:rPr lang="en" sz="1200" dirty="0"/>
              <a:t> (</a:t>
            </a:r>
            <a:r>
              <a:rPr lang="ru-RU" sz="1200" dirty="0"/>
              <a:t>Дата обращения: 18.04.2021) </a:t>
            </a:r>
          </a:p>
          <a:p>
            <a:pPr marL="228600" indent="-228600">
              <a:buFont typeface="+mj-lt"/>
              <a:buAutoNum type="arabicPeriod" startAt="9"/>
            </a:pPr>
            <a:r>
              <a:rPr lang="en" sz="1200" dirty="0"/>
              <a:t>GitHub [</a:t>
            </a:r>
            <a:r>
              <a:rPr lang="ru-RU" sz="1200" dirty="0" err="1"/>
              <a:t>Электронныи</a:t>
            </a:r>
            <a:r>
              <a:rPr lang="ru-RU" sz="1200" dirty="0"/>
              <a:t>̆ ресурс] // </a:t>
            </a:r>
            <a:r>
              <a:rPr lang="en" sz="1200" dirty="0"/>
              <a:t>https://</a:t>
            </a:r>
            <a:r>
              <a:rPr lang="en" sz="1200" dirty="0" err="1"/>
              <a:t>ru.wikipedia.org</a:t>
            </a:r>
            <a:r>
              <a:rPr lang="en" sz="1200" dirty="0"/>
              <a:t>/ URL: https://</a:t>
            </a:r>
            <a:r>
              <a:rPr lang="en" sz="1200" dirty="0" err="1"/>
              <a:t>ru.wikipedia.org</a:t>
            </a:r>
            <a:r>
              <a:rPr lang="en" sz="1200" dirty="0"/>
              <a:t>/wiki/GitHub (</a:t>
            </a:r>
            <a:r>
              <a:rPr lang="ru-RU" sz="1200" dirty="0"/>
              <a:t>Дата обращения: 18.04.2021) </a:t>
            </a:r>
          </a:p>
          <a:p>
            <a:pPr marL="228600" indent="-228600">
              <a:buFont typeface="+mj-lt"/>
              <a:buAutoNum type="arabicPeriod" startAt="9"/>
            </a:pPr>
            <a:r>
              <a:rPr lang="en" sz="1200" dirty="0"/>
              <a:t>GitHub Actions [</a:t>
            </a:r>
            <a:r>
              <a:rPr lang="ru-RU" sz="1200" dirty="0" err="1"/>
              <a:t>Электронныи</a:t>
            </a:r>
            <a:r>
              <a:rPr lang="ru-RU" sz="1200" dirty="0"/>
              <a:t>̆ ресурс] // </a:t>
            </a:r>
            <a:r>
              <a:rPr lang="en" sz="1200" dirty="0"/>
              <a:t>https://</a:t>
            </a:r>
            <a:r>
              <a:rPr lang="en" sz="1200" dirty="0" err="1"/>
              <a:t>github.com</a:t>
            </a:r>
            <a:r>
              <a:rPr lang="en" sz="1200" dirty="0"/>
              <a:t>/ URL: https://</a:t>
            </a:r>
            <a:r>
              <a:rPr lang="en" sz="1200" dirty="0" err="1"/>
              <a:t>github.com</a:t>
            </a:r>
            <a:r>
              <a:rPr lang="en" sz="1200" dirty="0"/>
              <a:t>/features/actions (</a:t>
            </a:r>
            <a:r>
              <a:rPr lang="ru-RU" sz="1200" dirty="0"/>
              <a:t>Дата обращения: 18.04.2021) </a:t>
            </a:r>
          </a:p>
          <a:p>
            <a:pPr marL="228600" indent="-228600">
              <a:buFont typeface="+mj-lt"/>
              <a:buAutoNum type="arabicPeriod" startAt="9"/>
            </a:pPr>
            <a:r>
              <a:rPr lang="en" sz="1200" dirty="0"/>
              <a:t>Linux [</a:t>
            </a:r>
            <a:r>
              <a:rPr lang="ru-RU" sz="1200" dirty="0" err="1"/>
              <a:t>Электронныи</a:t>
            </a:r>
            <a:r>
              <a:rPr lang="ru-RU" sz="1200" dirty="0"/>
              <a:t>̆ ресурс] // </a:t>
            </a:r>
            <a:r>
              <a:rPr lang="en" sz="1200" dirty="0"/>
              <a:t>https://</a:t>
            </a:r>
            <a:r>
              <a:rPr lang="en" sz="1200" dirty="0" err="1"/>
              <a:t>ru.wikipedia.org</a:t>
            </a:r>
            <a:r>
              <a:rPr lang="en" sz="1200" dirty="0"/>
              <a:t>/ URL: https://</a:t>
            </a:r>
            <a:r>
              <a:rPr lang="en" sz="1200" dirty="0" err="1"/>
              <a:t>ru.wikipedia.org</a:t>
            </a:r>
            <a:r>
              <a:rPr lang="en" sz="1200" dirty="0"/>
              <a:t>/wiki/Linux (</a:t>
            </a:r>
            <a:r>
              <a:rPr lang="ru-RU" sz="1200" dirty="0"/>
              <a:t>Дата обращения: 18.04.2021) </a:t>
            </a:r>
          </a:p>
          <a:p>
            <a:endParaRPr lang="ru-RU" dirty="0"/>
          </a:p>
        </p:txBody>
      </p:sp>
      <p:sp>
        <p:nvSpPr>
          <p:cNvPr id="5" name="Нижний колонтитул 4">
            <a:extLst>
              <a:ext uri="{FF2B5EF4-FFF2-40B4-BE49-F238E27FC236}">
                <a16:creationId xmlns:a16="http://schemas.microsoft.com/office/drawing/2014/main" id="{3958AC6A-6926-47CF-B7C6-78EF284D87B3}"/>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lstStyle/>
          <a:p>
            <a:r>
              <a:rPr lang="ru-RU" dirty="0"/>
              <a:t>Список использованных источников</a:t>
            </a:r>
          </a:p>
        </p:txBody>
      </p:sp>
    </p:spTree>
    <p:extLst>
      <p:ext uri="{BB962C8B-B14F-4D97-AF65-F5344CB8AC3E}">
        <p14:creationId xmlns:p14="http://schemas.microsoft.com/office/powerpoint/2010/main" val="33960043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Адрес: ТехтТехтТехтТехтТехтТехтТехтТехтТехтТехтТехтТехтТехт"/>
          <p:cNvSpPr txBox="1"/>
          <p:nvPr/>
        </p:nvSpPr>
        <p:spPr>
          <a:xfrm>
            <a:off x="2959994" y="3606419"/>
            <a:ext cx="3217313"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defTabSz="642937">
              <a:defRPr sz="2400">
                <a:solidFill>
                  <a:srgbClr val="FFFFFF"/>
                </a:solidFill>
                <a:latin typeface="+mn-lt"/>
                <a:ea typeface="+mn-ea"/>
                <a:cs typeface="+mn-cs"/>
                <a:sym typeface="Arial Narrow"/>
              </a:defRPr>
            </a:lvl1pPr>
          </a:lstStyle>
          <a:p>
            <a:pPr algn="ctr"/>
            <a:r>
              <a:rPr lang="ru-RU" sz="900" dirty="0"/>
              <a:t>Название темы ВКР</a:t>
            </a:r>
            <a:endParaRPr sz="900" dirty="0"/>
          </a:p>
        </p:txBody>
      </p:sp>
      <p:sp>
        <p:nvSpPr>
          <p:cNvPr id="101" name="www.text"/>
          <p:cNvSpPr txBox="1"/>
          <p:nvPr/>
        </p:nvSpPr>
        <p:spPr>
          <a:xfrm>
            <a:off x="3677986" y="3201192"/>
            <a:ext cx="1623095"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lgn="l" defTabSz="642937">
              <a:defRPr sz="2400">
                <a:solidFill>
                  <a:srgbClr val="FFFFFF"/>
                </a:solidFill>
                <a:latin typeface="+mn-lt"/>
                <a:ea typeface="+mn-ea"/>
                <a:cs typeface="+mn-cs"/>
                <a:sym typeface="Arial Narrow"/>
              </a:defRPr>
            </a:lvl1pPr>
          </a:lstStyle>
          <a:p>
            <a:r>
              <a:rPr lang="ru-RU" sz="900" dirty="0"/>
              <a:t>ФКН, ОП Программная инженерия</a:t>
            </a:r>
            <a:endParaRPr sz="900" dirty="0"/>
          </a:p>
        </p:txBody>
      </p:sp>
      <p:sp>
        <p:nvSpPr>
          <p:cNvPr id="102" name="Телефон.: +Х (ХХХ) ХХХ ХХХХ"/>
          <p:cNvSpPr txBox="1"/>
          <p:nvPr/>
        </p:nvSpPr>
        <p:spPr>
          <a:xfrm>
            <a:off x="3757103" y="3403806"/>
            <a:ext cx="1623096"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l" defTabSz="642937">
              <a:defRPr sz="2400">
                <a:solidFill>
                  <a:srgbClr val="FFFFFF"/>
                </a:solidFill>
                <a:latin typeface="+mn-lt"/>
                <a:ea typeface="+mn-ea"/>
                <a:cs typeface="+mn-cs"/>
                <a:sym typeface="Arial Narrow"/>
              </a:defRPr>
            </a:lvl1pPr>
          </a:lstStyle>
          <a:p>
            <a:pPr algn="ctr"/>
            <a:r>
              <a:rPr lang="ru-RU" sz="900" dirty="0"/>
              <a:t>Имя Отчество Фамилия</a:t>
            </a:r>
            <a:endParaRPr sz="900" dirty="0"/>
          </a:p>
        </p:txBody>
      </p:sp>
      <p:pic>
        <p:nvPicPr>
          <p:cNvPr id="103" name="Изображение" descr="Изображение"/>
          <p:cNvPicPr>
            <a:picLocks noChangeAspect="1"/>
          </p:cNvPicPr>
          <p:nvPr/>
        </p:nvPicPr>
        <p:blipFill>
          <a:blip r:embed="rId2"/>
          <a:stretch>
            <a:fillRect/>
          </a:stretch>
        </p:blipFill>
        <p:spPr>
          <a:xfrm>
            <a:off x="3972778" y="1845024"/>
            <a:ext cx="1198444" cy="1158772"/>
          </a:xfrm>
          <a:prstGeom prst="rect">
            <a:avLst/>
          </a:prstGeom>
          <a:ln w="12700">
            <a:miter lim="400000"/>
          </a:ln>
        </p:spPr>
      </p:pic>
      <p:sp>
        <p:nvSpPr>
          <p:cNvPr id="7" name="Адрес: ТехтТехтТехтТехтТехтТехтТехтТехтТехтТехтТехтТехтТехт">
            <a:extLst>
              <a:ext uri="{FF2B5EF4-FFF2-40B4-BE49-F238E27FC236}">
                <a16:creationId xmlns:a16="http://schemas.microsoft.com/office/drawing/2014/main" id="{9F1E28C9-D923-41E9-9CB4-C87B68C38F63}"/>
              </a:ext>
            </a:extLst>
          </p:cNvPr>
          <p:cNvSpPr txBox="1"/>
          <p:nvPr/>
        </p:nvSpPr>
        <p:spPr>
          <a:xfrm>
            <a:off x="2959994" y="4785996"/>
            <a:ext cx="3217313" cy="1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defTabSz="642937">
              <a:defRPr sz="2400">
                <a:solidFill>
                  <a:srgbClr val="FFFFFF"/>
                </a:solidFill>
                <a:latin typeface="+mn-lt"/>
                <a:ea typeface="+mn-ea"/>
                <a:cs typeface="+mn-cs"/>
                <a:sym typeface="Arial Narrow"/>
              </a:defRPr>
            </a:lvl1pPr>
          </a:lstStyle>
          <a:p>
            <a:pPr algn="ctr"/>
            <a:r>
              <a:rPr lang="ru-RU" sz="900" dirty="0"/>
              <a:t>Москва, 2021</a:t>
            </a:r>
            <a:endParaRPr sz="900" dirty="0"/>
          </a:p>
        </p:txBody>
      </p:sp>
      <p:sp>
        <p:nvSpPr>
          <p:cNvPr id="3" name="Номер слайда 2">
            <a:extLst>
              <a:ext uri="{FF2B5EF4-FFF2-40B4-BE49-F238E27FC236}">
                <a16:creationId xmlns:a16="http://schemas.microsoft.com/office/drawing/2014/main" id="{2864A567-FBF7-4B39-A32D-3FD369C4BBF0}"/>
              </a:ext>
            </a:extLst>
          </p:cNvPr>
          <p:cNvSpPr>
            <a:spLocks noGrp="1"/>
          </p:cNvSpPr>
          <p:nvPr>
            <p:ph type="sldNum" sz="quarter" idx="2"/>
          </p:nvPr>
        </p:nvSpPr>
        <p:spPr/>
        <p:txBody>
          <a:bodyPr/>
          <a:lstStyle/>
          <a:p>
            <a:fld id="{86CB4B4D-7CA3-9044-876B-883B54F8677D}" type="slidenum">
              <a:rPr lang="ru-RU" smtClean="0"/>
              <a:t>19</a:t>
            </a:fld>
            <a:endParaRPr lang="ru-RU" dirty="0"/>
          </a:p>
        </p:txBody>
      </p:sp>
      <p:sp>
        <p:nvSpPr>
          <p:cNvPr id="8" name="Текст 7">
            <a:extLst>
              <a:ext uri="{FF2B5EF4-FFF2-40B4-BE49-F238E27FC236}">
                <a16:creationId xmlns:a16="http://schemas.microsoft.com/office/drawing/2014/main" id="{2EA93969-D57B-441F-B031-36A7B1F7F3BC}"/>
              </a:ext>
            </a:extLst>
          </p:cNvPr>
          <p:cNvSpPr>
            <a:spLocks noGrp="1"/>
          </p:cNvSpPr>
          <p:nvPr>
            <p:ph type="body" sz="quarter" idx="14"/>
          </p:nvPr>
        </p:nvSpPr>
        <p:spPr>
          <a:xfrm>
            <a:off x="4644008" y="4657452"/>
            <a:ext cx="2288443" cy="350937"/>
          </a:xfrm>
        </p:spPr>
        <p:txBody>
          <a:bodyPr/>
          <a:lstStyle/>
          <a:p>
            <a:r>
              <a:rPr lang="ru-RU" dirty="0"/>
              <a:t>Москва, 2021</a:t>
            </a:r>
          </a:p>
        </p:txBody>
      </p:sp>
      <p:sp>
        <p:nvSpPr>
          <p:cNvPr id="9" name="Текст 8">
            <a:extLst>
              <a:ext uri="{FF2B5EF4-FFF2-40B4-BE49-F238E27FC236}">
                <a16:creationId xmlns:a16="http://schemas.microsoft.com/office/drawing/2014/main" id="{ADD52ACE-7764-4DFE-BC26-ED4A8ED84CE5}"/>
              </a:ext>
            </a:extLst>
          </p:cNvPr>
          <p:cNvSpPr>
            <a:spLocks noGrp="1"/>
          </p:cNvSpPr>
          <p:nvPr>
            <p:ph type="body" sz="quarter" idx="15"/>
          </p:nvPr>
        </p:nvSpPr>
        <p:spPr/>
        <p:txBody>
          <a:bodyPr/>
          <a:lstStyle/>
          <a:p>
            <a:r>
              <a:rPr lang="ru-RU" dirty="0"/>
              <a:t>Благодарю за внимание</a:t>
            </a:r>
          </a:p>
        </p:txBody>
      </p:sp>
      <p:sp>
        <p:nvSpPr>
          <p:cNvPr id="10" name="Текст 9">
            <a:extLst>
              <a:ext uri="{FF2B5EF4-FFF2-40B4-BE49-F238E27FC236}">
                <a16:creationId xmlns:a16="http://schemas.microsoft.com/office/drawing/2014/main" id="{B8111CD8-88A6-4946-A210-055E72E202EF}"/>
              </a:ext>
            </a:extLst>
          </p:cNvPr>
          <p:cNvSpPr>
            <a:spLocks noGrp="1"/>
          </p:cNvSpPr>
          <p:nvPr>
            <p:ph type="body" sz="quarter" idx="16"/>
          </p:nvPr>
        </p:nvSpPr>
        <p:spPr>
          <a:xfrm>
            <a:off x="3519913" y="2275718"/>
            <a:ext cx="4392613" cy="1448159"/>
          </a:xfrm>
        </p:spPr>
        <p:txBody>
          <a:bodyPr>
            <a:normAutofit lnSpcReduction="10000"/>
          </a:bodyPr>
          <a:lstStyle/>
          <a:p>
            <a:r>
              <a:rPr lang="ru-RU" dirty="0" err="1"/>
              <a:t>Долгошеев</a:t>
            </a:r>
            <a:r>
              <a:rPr lang="ru-RU" dirty="0"/>
              <a:t> Дмитрий Романович,</a:t>
            </a:r>
            <a:endParaRPr lang="en-US" dirty="0"/>
          </a:p>
          <a:p>
            <a:r>
              <a:rPr lang="ru-RU" dirty="0"/>
              <a:t>Клиент – серверное приложение органайзер лекарств,</a:t>
            </a:r>
          </a:p>
          <a:p>
            <a:r>
              <a:rPr lang="en-US" dirty="0" err="1"/>
              <a:t>drdolgosheev@edu.hse.ru</a:t>
            </a:r>
            <a:endParaRPr lang="en-US" dirty="0"/>
          </a:p>
          <a:p>
            <a:endParaRPr lang="ru-RU"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p:cNvSpPr txBox="1"/>
          <p:nvPr/>
        </p:nvSpPr>
        <p:spPr bwMode="auto">
          <a:xfrm>
            <a:off x="1334692" y="4811316"/>
            <a:ext cx="3107531" cy="184547"/>
          </a:xfrm>
          <a:prstGeom prst="rect">
            <a:avLst/>
          </a:prstGeom>
          <a:noFill/>
          <a:ln w="9525">
            <a:noFill/>
            <a:miter lim="800000"/>
          </a:ln>
        </p:spPr>
        <p:txBody>
          <a:bodyPr/>
          <a:lstStyle/>
          <a:p>
            <a:pPr>
              <a:spcBef>
                <a:spcPct val="20000"/>
              </a:spcBef>
            </a:pPr>
            <a:r>
              <a:rPr lang="ru-RU" sz="600" dirty="0">
                <a:solidFill>
                  <a:schemeClr val="bg1"/>
                </a:solidFill>
                <a:latin typeface="Segoe UI" panose="020B0502040204020203" pitchFamily="34" charset="0"/>
                <a:cs typeface="Arial" panose="020B0604020202020204" pitchFamily="34" charset="0"/>
              </a:rPr>
              <a:t>Высшая школа экономики, Москва, 2020</a:t>
            </a:r>
            <a:endParaRPr kumimoji="1" lang="ru-RU" sz="600" dirty="0">
              <a:solidFill>
                <a:schemeClr val="bg1"/>
              </a:solidFill>
              <a:latin typeface="Arial" panose="020B0604020202020204" pitchFamily="34" charset="0"/>
              <a:cs typeface="Arial" panose="020B0604020202020204" pitchFamily="34" charset="0"/>
            </a:endParaRPr>
          </a:p>
        </p:txBody>
      </p:sp>
      <p:sp>
        <p:nvSpPr>
          <p:cNvPr id="14343" name="Rectangle 9"/>
          <p:cNvSpPr>
            <a:spLocks noChangeArrowheads="1"/>
          </p:cNvSpPr>
          <p:nvPr/>
        </p:nvSpPr>
        <p:spPr bwMode="auto">
          <a:xfrm>
            <a:off x="6224051" y="1691879"/>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4" name="Rectangle 10"/>
          <p:cNvSpPr>
            <a:spLocks noChangeArrowheads="1"/>
          </p:cNvSpPr>
          <p:nvPr/>
        </p:nvSpPr>
        <p:spPr bwMode="auto">
          <a:xfrm>
            <a:off x="6224051" y="2975372"/>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4345" name="Rectangle 11"/>
          <p:cNvSpPr>
            <a:spLocks noChangeArrowheads="1"/>
          </p:cNvSpPr>
          <p:nvPr/>
        </p:nvSpPr>
        <p:spPr bwMode="auto">
          <a:xfrm>
            <a:off x="6224051" y="4193381"/>
            <a:ext cx="1335623" cy="669414"/>
          </a:xfrm>
          <a:prstGeom prst="rect">
            <a:avLst/>
          </a:prstGeom>
          <a:noFill/>
          <a:ln w="9525">
            <a:noFill/>
            <a:miter lim="800000"/>
          </a:ln>
        </p:spPr>
        <p:txBody>
          <a:bodyPr wrap="none">
            <a:spAutoFit/>
          </a:bodyPr>
          <a:lstStyle/>
          <a:p>
            <a:r>
              <a:rPr lang="ru-RU" sz="3750" dirty="0">
                <a:solidFill>
                  <a:srgbClr val="FFFFFF"/>
                </a:solidFill>
                <a:latin typeface="Arial" panose="020B0604020202020204" pitchFamily="34" charset="0"/>
                <a:cs typeface="Arial" panose="020B0604020202020204" pitchFamily="34" charset="0"/>
              </a:rPr>
              <a:t>фото</a:t>
            </a:r>
            <a:endParaRPr lang="en-US" sz="3750" dirty="0">
              <a:solidFill>
                <a:srgbClr val="FFFFFF"/>
              </a:solidFill>
              <a:latin typeface="Segoe UI" panose="020B0502040204020203" pitchFamily="34" charset="0"/>
              <a:cs typeface="Arial" panose="020B0604020202020204" pitchFamily="34" charset="0"/>
            </a:endParaRPr>
          </a:p>
        </p:txBody>
      </p:sp>
      <p:sp>
        <p:nvSpPr>
          <p:cNvPr id="11" name="Номер слайда 10"/>
          <p:cNvSpPr>
            <a:spLocks noGrp="1"/>
          </p:cNvSpPr>
          <p:nvPr>
            <p:ph type="sldNum" sz="quarter" idx="2"/>
          </p:nvPr>
        </p:nvSpPr>
        <p:spPr>
          <a:xfrm>
            <a:off x="8815531" y="4904515"/>
            <a:ext cx="285335" cy="207749"/>
          </a:xfrm>
        </p:spPr>
        <p:txBody>
          <a:bodyPr vert="horz" wrap="square" lIns="68580" tIns="34290" rIns="68580" bIns="34290" numCol="1" anchor="ctr" anchorCtr="0" compatLnSpc="1">
            <a:spAutoFit/>
          </a:bodyPr>
          <a:lstStyle/>
          <a:p>
            <a:pPr>
              <a:defRPr/>
            </a:pPr>
            <a:fld id="{CB65F501-F5CC-4E12-934E-78BB5E4DA208}" type="slidenum">
              <a:rPr lang="en-US">
                <a:solidFill>
                  <a:schemeClr val="tx1"/>
                </a:solidFill>
              </a:rPr>
              <a:t>2</a:t>
            </a:fld>
            <a:endParaRPr lang="en-US" dirty="0">
              <a:solidFill>
                <a:schemeClr val="tx1"/>
              </a:solidFill>
            </a:endParaRPr>
          </a:p>
        </p:txBody>
      </p:sp>
      <p:sp>
        <p:nvSpPr>
          <p:cNvPr id="8" name="Текст 7">
            <a:extLst>
              <a:ext uri="{FF2B5EF4-FFF2-40B4-BE49-F238E27FC236}">
                <a16:creationId xmlns:a16="http://schemas.microsoft.com/office/drawing/2014/main" id="{AE318FBE-8C15-447B-AE8A-A879F88AC3A7}"/>
              </a:ext>
            </a:extLst>
          </p:cNvPr>
          <p:cNvSpPr>
            <a:spLocks noGrp="1"/>
          </p:cNvSpPr>
          <p:nvPr>
            <p:ph type="body" idx="1"/>
          </p:nvPr>
        </p:nvSpPr>
        <p:spPr/>
        <p:txBody>
          <a:bodyPr/>
          <a:lstStyle/>
          <a:p>
            <a:r>
              <a:rPr lang="ru-RU" sz="1200" dirty="0"/>
              <a:t>В наше время необходимо позаботиться о здоровье человека и максимально упростить этот процесс. Многие люди устанавливают разные приложения, которые могут помочь им решить эту проблему. Решение, описанное в данной презентации, может помочь людям организовать свое время и немного облегчить себе жизнь. </a:t>
            </a:r>
          </a:p>
          <a:p>
            <a:r>
              <a:rPr lang="ru-RU" sz="1200" dirty="0"/>
              <a:t>Предложенное решение это приложение для </a:t>
            </a:r>
            <a:r>
              <a:rPr lang="ru-RU" sz="1200" dirty="0" err="1"/>
              <a:t>Android</a:t>
            </a:r>
            <a:r>
              <a:rPr lang="ru-RU" sz="1200" dirty="0"/>
              <a:t>, которое может помочь людям более эффективно заботиться о своем здоровье и организовать прием лекарств с помощью всего за нескольких шагов при помощи смартфона. </a:t>
            </a:r>
            <a:endParaRPr lang="ru-RU" dirty="0"/>
          </a:p>
        </p:txBody>
      </p:sp>
      <p:sp>
        <p:nvSpPr>
          <p:cNvPr id="6" name="Нижний колонтитул 5">
            <a:extLst>
              <a:ext uri="{FF2B5EF4-FFF2-40B4-BE49-F238E27FC236}">
                <a16:creationId xmlns:a16="http://schemas.microsoft.com/office/drawing/2014/main" id="{7F578D63-0FB9-4077-BD5C-2C070F58BC2B}"/>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endParaRPr lang="ru-RU" dirty="0"/>
          </a:p>
        </p:txBody>
      </p:sp>
      <p:sp>
        <p:nvSpPr>
          <p:cNvPr id="7" name="Заголовок 6">
            <a:extLst>
              <a:ext uri="{FF2B5EF4-FFF2-40B4-BE49-F238E27FC236}">
                <a16:creationId xmlns:a16="http://schemas.microsoft.com/office/drawing/2014/main" id="{12ABD3AE-01E6-49E2-970B-4E1EE5926921}"/>
              </a:ext>
            </a:extLst>
          </p:cNvPr>
          <p:cNvSpPr>
            <a:spLocks noGrp="1"/>
          </p:cNvSpPr>
          <p:nvPr>
            <p:ph type="title"/>
          </p:nvPr>
        </p:nvSpPr>
        <p:spPr/>
        <p:txBody>
          <a:bodyPr/>
          <a:lstStyle/>
          <a:p>
            <a:r>
              <a:rPr lang="ru-RU" dirty="0"/>
              <a:t>Описание предметной области</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BB3A74A-2CB2-4FA8-957C-46E6F9CB8B97}"/>
              </a:ext>
            </a:extLst>
          </p:cNvPr>
          <p:cNvSpPr>
            <a:spLocks noGrp="1"/>
          </p:cNvSpPr>
          <p:nvPr>
            <p:ph type="sldNum" sz="quarter" idx="2"/>
          </p:nvPr>
        </p:nvSpPr>
        <p:spPr/>
        <p:txBody>
          <a:bodyPr/>
          <a:lstStyle/>
          <a:p>
            <a:fld id="{86CB4B4D-7CA3-9044-876B-883B54F8677D}" type="slidenum">
              <a:rPr lang="ru-RU" smtClean="0"/>
              <a:pPr/>
              <a:t>20</a:t>
            </a:fld>
            <a:endParaRPr lang="ru-RU" dirty="0"/>
          </a:p>
        </p:txBody>
      </p:sp>
      <p:sp>
        <p:nvSpPr>
          <p:cNvPr id="5" name="Нижний колонтитул 4">
            <a:extLst>
              <a:ext uri="{FF2B5EF4-FFF2-40B4-BE49-F238E27FC236}">
                <a16:creationId xmlns:a16="http://schemas.microsoft.com/office/drawing/2014/main" id="{3958AC6A-6926-47CF-B7C6-78EF284D87B3}"/>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D75D5B8C-ECF9-4E31-94A8-349597A75D7F}"/>
              </a:ext>
            </a:extLst>
          </p:cNvPr>
          <p:cNvSpPr>
            <a:spLocks noGrp="1"/>
          </p:cNvSpPr>
          <p:nvPr>
            <p:ph type="title"/>
          </p:nvPr>
        </p:nvSpPr>
        <p:spPr/>
        <p:txBody>
          <a:bodyPr/>
          <a:lstStyle/>
          <a:p>
            <a:r>
              <a:rPr lang="ru-RU" dirty="0"/>
              <a:t>ПРИЛОЖЕНИЯ</a:t>
            </a:r>
          </a:p>
        </p:txBody>
      </p:sp>
    </p:spTree>
    <p:extLst>
      <p:ext uri="{BB962C8B-B14F-4D97-AF65-F5344CB8AC3E}">
        <p14:creationId xmlns:p14="http://schemas.microsoft.com/office/powerpoint/2010/main" val="33593066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7CD12CB-D94D-3F4F-9918-88BDE1FAF2EF}"/>
              </a:ext>
            </a:extLst>
          </p:cNvPr>
          <p:cNvSpPr>
            <a:spLocks noGrp="1"/>
          </p:cNvSpPr>
          <p:nvPr>
            <p:ph type="sldNum" sz="quarter" idx="2"/>
          </p:nvPr>
        </p:nvSpPr>
        <p:spPr/>
        <p:txBody>
          <a:bodyPr/>
          <a:lstStyle/>
          <a:p>
            <a:fld id="{86CB4B4D-7CA3-9044-876B-883B54F8677D}" type="slidenum">
              <a:rPr lang="ru-RU" smtClean="0"/>
              <a:pPr/>
              <a:t>21</a:t>
            </a:fld>
            <a:endParaRPr lang="ru-RU" dirty="0"/>
          </a:p>
        </p:txBody>
      </p:sp>
      <p:sp>
        <p:nvSpPr>
          <p:cNvPr id="4" name="Нижний колонтитул 3">
            <a:extLst>
              <a:ext uri="{FF2B5EF4-FFF2-40B4-BE49-F238E27FC236}">
                <a16:creationId xmlns:a16="http://schemas.microsoft.com/office/drawing/2014/main" id="{5CE336F0-168A-7E48-BE90-86A91EF9D4FA}"/>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5" name="Заголовок 4">
            <a:extLst>
              <a:ext uri="{FF2B5EF4-FFF2-40B4-BE49-F238E27FC236}">
                <a16:creationId xmlns:a16="http://schemas.microsoft.com/office/drawing/2014/main" id="{61B0DF5E-094F-8C41-8254-6BDB6AA5C619}"/>
              </a:ext>
            </a:extLst>
          </p:cNvPr>
          <p:cNvSpPr>
            <a:spLocks noGrp="1"/>
          </p:cNvSpPr>
          <p:nvPr>
            <p:ph type="title"/>
          </p:nvPr>
        </p:nvSpPr>
        <p:spPr/>
        <p:txBody>
          <a:bodyPr/>
          <a:lstStyle/>
          <a:p>
            <a:r>
              <a:rPr lang="ru-RU" dirty="0">
                <a:solidFill>
                  <a:srgbClr val="002060"/>
                </a:solidFill>
              </a:rPr>
              <a:t>Рецензия</a:t>
            </a:r>
            <a:r>
              <a:rPr lang="en-US" dirty="0">
                <a:solidFill>
                  <a:srgbClr val="002060"/>
                </a:solidFill>
              </a:rPr>
              <a:t> </a:t>
            </a:r>
            <a:r>
              <a:rPr lang="ru-RU" dirty="0">
                <a:solidFill>
                  <a:srgbClr val="002060"/>
                </a:solidFill>
              </a:rPr>
              <a:t>и отзыв</a:t>
            </a:r>
            <a:endParaRPr lang="ru-RU" dirty="0"/>
          </a:p>
        </p:txBody>
      </p:sp>
      <p:sp>
        <p:nvSpPr>
          <p:cNvPr id="6" name="TextBox 5">
            <a:extLst>
              <a:ext uri="{FF2B5EF4-FFF2-40B4-BE49-F238E27FC236}">
                <a16:creationId xmlns:a16="http://schemas.microsoft.com/office/drawing/2014/main" id="{6405ED74-079D-8F4E-BFA8-E57EB8FE8FAE}"/>
              </a:ext>
            </a:extLst>
          </p:cNvPr>
          <p:cNvSpPr txBox="1"/>
          <p:nvPr/>
        </p:nvSpPr>
        <p:spPr>
          <a:xfrm>
            <a:off x="8823" y="987575"/>
            <a:ext cx="9126354" cy="316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ru-RU" sz="1300" b="1" dirty="0">
                <a:latin typeface="Times New Roman" panose="02020603050405020304" pitchFamily="18" charset="0"/>
                <a:cs typeface="Times New Roman" panose="02020603050405020304" pitchFamily="18" charset="0"/>
              </a:rPr>
              <a:t>Рецензия</a:t>
            </a:r>
          </a:p>
          <a:p>
            <a:pPr algn="l"/>
            <a:endParaRPr lang="ru-RU" sz="1300" b="1"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a:t>
            </a:r>
            <a:r>
              <a:rPr lang="ru-RU" sz="1200" dirty="0">
                <a:latin typeface="Times New Roman" panose="02020603050405020304" pitchFamily="18" charset="0"/>
                <a:cs typeface="Times New Roman" panose="02020603050405020304" pitchFamily="18" charset="0"/>
              </a:rPr>
              <a:t>… хотя и не свободна от недостатков (например, чрезмерного лаконизма изложения: так, в Приложениях отсутствуют списки использованных источников). Также в тесте немало ошибок и опечаток. Вероятно, стоило точно сформулировать, какие препараты в работе называются «не оригинальными» (</a:t>
            </a:r>
            <a:r>
              <a:rPr lang="ru-RU" sz="1200" dirty="0" err="1">
                <a:latin typeface="Times New Roman" panose="02020603050405020304" pitchFamily="18" charset="0"/>
                <a:cs typeface="Times New Roman" panose="02020603050405020304" pitchFamily="18" charset="0"/>
              </a:rPr>
              <a:t>дженерики</a:t>
            </a:r>
            <a:r>
              <a:rPr lang="ru-RU"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a:p>
            <a:pPr algn="l"/>
            <a:endParaRPr lang="ru-RU" sz="1200" dirty="0">
              <a:latin typeface="Times New Roman" panose="02020603050405020304" pitchFamily="18" charset="0"/>
              <a:cs typeface="Times New Roman" panose="02020603050405020304" pitchFamily="18" charset="0"/>
            </a:endParaRPr>
          </a:p>
          <a:p>
            <a:pPr marL="228600" indent="-228600" algn="l">
              <a:buFont typeface="+mj-lt"/>
              <a:buAutoNum type="arabicPeriod"/>
            </a:pPr>
            <a:r>
              <a:rPr lang="ru-RU" sz="1200" dirty="0">
                <a:latin typeface="Times New Roman" panose="02020603050405020304" pitchFamily="18" charset="0"/>
                <a:cs typeface="Times New Roman" panose="02020603050405020304" pitchFamily="18" charset="0"/>
              </a:rPr>
              <a:t>В ТЗ добавлены источники, на все используемые госты.</a:t>
            </a:r>
          </a:p>
          <a:p>
            <a:pPr marL="228600" indent="-228600" algn="l">
              <a:buFont typeface="+mj-lt"/>
              <a:buAutoNum type="arabicPeriod"/>
            </a:pPr>
            <a:r>
              <a:rPr lang="ru-RU" sz="1200" dirty="0">
                <a:latin typeface="Times New Roman" panose="02020603050405020304" pitchFamily="18" charset="0"/>
                <a:cs typeface="Times New Roman" panose="02020603050405020304" pitchFamily="18" charset="0"/>
              </a:rPr>
              <a:t>Неоригинальные препараты – препарат подделка. </a:t>
            </a:r>
          </a:p>
          <a:p>
            <a:pPr marL="228600" indent="-228600" algn="l">
              <a:buFont typeface="+mj-lt"/>
              <a:buAutoNum type="arabicPeriod"/>
            </a:pPr>
            <a:endParaRPr lang="ru-RU" sz="1200" dirty="0">
              <a:latin typeface="Times New Roman" panose="02020603050405020304" pitchFamily="18" charset="0"/>
              <a:cs typeface="Times New Roman" panose="02020603050405020304" pitchFamily="18" charset="0"/>
            </a:endParaRPr>
          </a:p>
          <a:p>
            <a:pPr algn="l"/>
            <a:r>
              <a:rPr lang="ru-RU" sz="1300" b="1" dirty="0">
                <a:latin typeface="Times New Roman" panose="02020603050405020304" pitchFamily="18" charset="0"/>
                <a:cs typeface="Times New Roman" panose="02020603050405020304" pitchFamily="18" charset="0"/>
              </a:rPr>
              <a:t>Отзыв руководителя</a:t>
            </a:r>
          </a:p>
          <a:p>
            <a:pPr algn="l"/>
            <a:endParaRPr lang="ru-RU" sz="1300" b="1"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a:t>
            </a:r>
            <a:r>
              <a:rPr lang="ru-RU" sz="1200" dirty="0">
                <a:latin typeface="Times New Roman" panose="02020603050405020304" pitchFamily="18" charset="0"/>
                <a:cs typeface="Times New Roman" panose="02020603050405020304" pitchFamily="18" charset="0"/>
              </a:rPr>
              <a:t>К небольшому недостатку можно отнести англоязычный интерфейс, но таков был выбор Дмитрия и в целом это не снижает достоинств проделанной работы.</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a:p>
            <a:pPr marL="228600" indent="-228600" algn="l">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lgn="l">
              <a:buFont typeface="+mj-lt"/>
              <a:buAutoNum type="arabicPeriod"/>
            </a:pPr>
            <a:r>
              <a:rPr lang="ru-RU" sz="1200" dirty="0">
                <a:latin typeface="Times New Roman" panose="02020603050405020304" pitchFamily="18" charset="0"/>
                <a:cs typeface="Times New Roman" panose="02020603050405020304" pitchFamily="18" charset="0"/>
              </a:rPr>
              <a:t>Это связанно с базой данных, которая была найдена только на английском. В случае нахождения базы данных, с штрих</a:t>
            </a:r>
            <a:r>
              <a:rPr lang="en-US" sz="1200" dirty="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кодами и всеми необходимы препаратами / покупки </a:t>
            </a:r>
            <a:r>
              <a:rPr lang="en-US" sz="1200" dirty="0">
                <a:latin typeface="Times New Roman" panose="02020603050405020304" pitchFamily="18" charset="0"/>
                <a:cs typeface="Times New Roman" panose="02020603050405020304" pitchFamily="18" charset="0"/>
              </a:rPr>
              <a:t>API</a:t>
            </a:r>
            <a:r>
              <a:rPr lang="ru-RU" sz="1200" dirty="0">
                <a:latin typeface="Times New Roman" panose="02020603050405020304" pitchFamily="18" charset="0"/>
                <a:cs typeface="Times New Roman" panose="02020603050405020304" pitchFamily="18" charset="0"/>
              </a:rPr>
              <a:t>, будет необходимо обновить текстовые поля в </a:t>
            </a:r>
            <a:r>
              <a:rPr lang="en-US" sz="1200" dirty="0">
                <a:latin typeface="Times New Roman" panose="02020603050405020304" pitchFamily="18" charset="0"/>
                <a:cs typeface="Times New Roman" panose="02020603050405020304" pitchFamily="18" charset="0"/>
              </a:rPr>
              <a:t>UI </a:t>
            </a:r>
            <a:r>
              <a:rPr lang="ru-RU" sz="1200" dirty="0">
                <a:latin typeface="Times New Roman" panose="02020603050405020304" pitchFamily="18" charset="0"/>
                <a:cs typeface="Times New Roman" panose="02020603050405020304" pitchFamily="18" charset="0"/>
              </a:rPr>
              <a:t>и все</a:t>
            </a:r>
            <a:r>
              <a:rPr lang="en-US" sz="1200" dirty="0">
                <a:latin typeface="Times New Roman" panose="02020603050405020304" pitchFamily="18" charset="0"/>
                <a:cs typeface="Times New Roman" panose="02020603050405020304" pitchFamily="18" charset="0"/>
              </a:rPr>
              <a:t>. </a:t>
            </a:r>
            <a:endParaRPr lang="ru-RU"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79812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7CD12CB-D94D-3F4F-9918-88BDE1FAF2EF}"/>
              </a:ext>
            </a:extLst>
          </p:cNvPr>
          <p:cNvSpPr>
            <a:spLocks noGrp="1"/>
          </p:cNvSpPr>
          <p:nvPr>
            <p:ph type="sldNum" sz="quarter" idx="2"/>
          </p:nvPr>
        </p:nvSpPr>
        <p:spPr/>
        <p:txBody>
          <a:bodyPr/>
          <a:lstStyle/>
          <a:p>
            <a:fld id="{86CB4B4D-7CA3-9044-876B-883B54F8677D}" type="slidenum">
              <a:rPr lang="ru-RU" smtClean="0"/>
              <a:pPr/>
              <a:t>22</a:t>
            </a:fld>
            <a:endParaRPr lang="ru-RU" dirty="0"/>
          </a:p>
        </p:txBody>
      </p:sp>
      <p:sp>
        <p:nvSpPr>
          <p:cNvPr id="4" name="Нижний колонтитул 3">
            <a:extLst>
              <a:ext uri="{FF2B5EF4-FFF2-40B4-BE49-F238E27FC236}">
                <a16:creationId xmlns:a16="http://schemas.microsoft.com/office/drawing/2014/main" id="{5CE336F0-168A-7E48-BE90-86A91EF9D4FA}"/>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5" name="Заголовок 4">
            <a:extLst>
              <a:ext uri="{FF2B5EF4-FFF2-40B4-BE49-F238E27FC236}">
                <a16:creationId xmlns:a16="http://schemas.microsoft.com/office/drawing/2014/main" id="{61B0DF5E-094F-8C41-8254-6BDB6AA5C619}"/>
              </a:ext>
            </a:extLst>
          </p:cNvPr>
          <p:cNvSpPr>
            <a:spLocks noGrp="1"/>
          </p:cNvSpPr>
          <p:nvPr>
            <p:ph type="title"/>
          </p:nvPr>
        </p:nvSpPr>
        <p:spPr/>
        <p:txBody>
          <a:bodyPr/>
          <a:lstStyle/>
          <a:p>
            <a:r>
              <a:rPr lang="ru-RU" dirty="0">
                <a:solidFill>
                  <a:srgbClr val="002060"/>
                </a:solidFill>
              </a:rPr>
              <a:t>Объем выполненной работы</a:t>
            </a:r>
            <a:endParaRPr lang="ru-RU" dirty="0"/>
          </a:p>
        </p:txBody>
      </p:sp>
      <p:sp>
        <p:nvSpPr>
          <p:cNvPr id="3" name="Прямоугольник 2">
            <a:extLst>
              <a:ext uri="{FF2B5EF4-FFF2-40B4-BE49-F238E27FC236}">
                <a16:creationId xmlns:a16="http://schemas.microsoft.com/office/drawing/2014/main" id="{A962C5F9-7785-CE48-B200-5935474DE8DC}"/>
              </a:ext>
            </a:extLst>
          </p:cNvPr>
          <p:cNvSpPr/>
          <p:nvPr/>
        </p:nvSpPr>
        <p:spPr>
          <a:xfrm>
            <a:off x="5302320" y="1723514"/>
            <a:ext cx="3523451" cy="2004651"/>
          </a:xfrm>
          <a:prstGeom prst="rect">
            <a:avLst/>
          </a:prstGeom>
        </p:spPr>
        <p:txBody>
          <a:bodyPr wrap="square">
            <a:spAutoFit/>
          </a:bodyPr>
          <a:lstStyle/>
          <a:p>
            <a:pPr lvl="0" algn="l">
              <a:buSzPts val="1200"/>
              <a:tabLst>
                <a:tab pos="530225" algn="l"/>
                <a:tab pos="530860" algn="l"/>
              </a:tabLst>
            </a:pPr>
            <a:r>
              <a:rPr lang="en-US" sz="1000" b="1" dirty="0">
                <a:latin typeface="+mn-lt"/>
                <a:ea typeface="Symbol" pitchFamily="2" charset="2"/>
                <a:cs typeface="Symbol" pitchFamily="2" charset="2"/>
              </a:rPr>
              <a:t>Java</a:t>
            </a:r>
            <a:r>
              <a:rPr lang="en-US" sz="1000" b="1" spc="-5" dirty="0">
                <a:latin typeface="+mn-lt"/>
                <a:ea typeface="Symbol" pitchFamily="2" charset="2"/>
                <a:cs typeface="Symbol" pitchFamily="2" charset="2"/>
              </a:rPr>
              <a:t> </a:t>
            </a:r>
            <a:r>
              <a:rPr lang="ru-RU" sz="1000" dirty="0">
                <a:latin typeface="+mn-lt"/>
                <a:ea typeface="Symbol" pitchFamily="2" charset="2"/>
                <a:cs typeface="Symbol" pitchFamily="2" charset="2"/>
              </a:rPr>
              <a:t>–</a:t>
            </a:r>
            <a:r>
              <a:rPr lang="ru-RU" sz="1000" spc="-5" dirty="0">
                <a:latin typeface="+mn-lt"/>
                <a:ea typeface="Symbol" pitchFamily="2" charset="2"/>
                <a:cs typeface="Symbol" pitchFamily="2" charset="2"/>
              </a:rPr>
              <a:t> </a:t>
            </a:r>
            <a:r>
              <a:rPr lang="ru-RU" sz="1000" dirty="0">
                <a:latin typeface="+mn-lt"/>
                <a:ea typeface="Symbol" pitchFamily="2" charset="2"/>
                <a:cs typeface="Symbol" pitchFamily="2" charset="2"/>
              </a:rPr>
              <a:t>88 файлов,</a:t>
            </a:r>
            <a:r>
              <a:rPr lang="ru-RU" sz="1000" spc="-5" dirty="0">
                <a:latin typeface="+mn-lt"/>
                <a:ea typeface="Symbol" pitchFamily="2" charset="2"/>
                <a:cs typeface="Symbol" pitchFamily="2" charset="2"/>
              </a:rPr>
              <a:t> </a:t>
            </a:r>
            <a:r>
              <a:rPr lang="ru-RU" sz="1000" dirty="0">
                <a:latin typeface="+mn-lt"/>
                <a:ea typeface="Symbol" pitchFamily="2" charset="2"/>
                <a:cs typeface="Symbol" pitchFamily="2" charset="2"/>
              </a:rPr>
              <a:t>4360 строк</a:t>
            </a:r>
            <a:r>
              <a:rPr lang="ru-RU" sz="1000" spc="-10" dirty="0">
                <a:latin typeface="+mn-lt"/>
                <a:ea typeface="Symbol" pitchFamily="2" charset="2"/>
                <a:cs typeface="Symbol" pitchFamily="2" charset="2"/>
              </a:rPr>
              <a:t> </a:t>
            </a:r>
            <a:r>
              <a:rPr lang="ru-RU" sz="1000" dirty="0">
                <a:latin typeface="+mn-lt"/>
                <a:ea typeface="Symbol" pitchFamily="2" charset="2"/>
                <a:cs typeface="Symbol" pitchFamily="2" charset="2"/>
              </a:rPr>
              <a:t>кода</a:t>
            </a:r>
            <a:r>
              <a:rPr lang="en-US" sz="1000" dirty="0">
                <a:latin typeface="+mn-lt"/>
                <a:ea typeface="Symbol" pitchFamily="2" charset="2"/>
                <a:cs typeface="Symbol" pitchFamily="2" charset="2"/>
              </a:rPr>
              <a:t>;</a:t>
            </a:r>
            <a:endParaRPr lang="ru-RU" sz="1000" dirty="0">
              <a:latin typeface="+mn-lt"/>
              <a:ea typeface="Symbol" pitchFamily="2" charset="2"/>
              <a:cs typeface="Symbol" pitchFamily="2" charset="2"/>
            </a:endParaRPr>
          </a:p>
          <a:p>
            <a:pPr marR="90170" lvl="0" algn="l">
              <a:lnSpc>
                <a:spcPct val="147000"/>
              </a:lnSpc>
              <a:spcBef>
                <a:spcPts val="690"/>
              </a:spcBef>
              <a:buSzPts val="1200"/>
              <a:tabLst>
                <a:tab pos="530225" algn="l"/>
                <a:tab pos="530860" algn="l"/>
              </a:tabLst>
            </a:pPr>
            <a:r>
              <a:rPr lang="ru-RU" sz="1000" b="1" spc="-5" dirty="0">
                <a:latin typeface="+mn-lt"/>
                <a:ea typeface="Symbol" pitchFamily="2" charset="2"/>
                <a:cs typeface="Symbol" pitchFamily="2" charset="2"/>
              </a:rPr>
              <a:t>XML</a:t>
            </a:r>
            <a:r>
              <a:rPr lang="ru-RU" sz="1000" b="1" spc="-70" dirty="0">
                <a:latin typeface="+mn-lt"/>
                <a:ea typeface="Symbol" pitchFamily="2" charset="2"/>
                <a:cs typeface="Symbol" pitchFamily="2" charset="2"/>
              </a:rPr>
              <a:t> </a:t>
            </a:r>
            <a:r>
              <a:rPr lang="ru-RU" sz="1000" spc="-5" dirty="0">
                <a:latin typeface="+mn-lt"/>
                <a:ea typeface="Symbol" pitchFamily="2" charset="2"/>
                <a:cs typeface="Symbol" pitchFamily="2" charset="2"/>
              </a:rPr>
              <a:t>–</a:t>
            </a:r>
            <a:r>
              <a:rPr lang="ru-RU" sz="1000" spc="-70" dirty="0">
                <a:latin typeface="+mn-lt"/>
                <a:ea typeface="Symbol" pitchFamily="2" charset="2"/>
                <a:cs typeface="Symbol" pitchFamily="2" charset="2"/>
              </a:rPr>
              <a:t> </a:t>
            </a:r>
            <a:r>
              <a:rPr lang="ru-RU" sz="1000" spc="-5" dirty="0">
                <a:latin typeface="+mn-lt"/>
                <a:ea typeface="Symbol" pitchFamily="2" charset="2"/>
                <a:cs typeface="Symbol" pitchFamily="2" charset="2"/>
              </a:rPr>
              <a:t>сюда</a:t>
            </a:r>
            <a:r>
              <a:rPr lang="ru-RU" sz="1000" spc="-70" dirty="0">
                <a:latin typeface="+mn-lt"/>
                <a:ea typeface="Symbol" pitchFamily="2" charset="2"/>
                <a:cs typeface="Symbol" pitchFamily="2" charset="2"/>
              </a:rPr>
              <a:t> </a:t>
            </a:r>
            <a:r>
              <a:rPr lang="ru-RU" sz="1000" spc="-5" dirty="0">
                <a:latin typeface="+mn-lt"/>
                <a:ea typeface="Symbol" pitchFamily="2" charset="2"/>
                <a:cs typeface="Symbol" pitchFamily="2" charset="2"/>
              </a:rPr>
              <a:t>входят</a:t>
            </a:r>
            <a:r>
              <a:rPr lang="ru-RU" sz="1000" spc="-70" dirty="0">
                <a:latin typeface="+mn-lt"/>
                <a:ea typeface="Symbol" pitchFamily="2" charset="2"/>
                <a:cs typeface="Symbol" pitchFamily="2" charset="2"/>
              </a:rPr>
              <a:t> </a:t>
            </a:r>
            <a:r>
              <a:rPr lang="ru-RU" sz="1000" spc="-5" dirty="0">
                <a:latin typeface="+mn-lt"/>
                <a:ea typeface="Symbol" pitchFamily="2" charset="2"/>
                <a:cs typeface="Symbol" pitchFamily="2" charset="2"/>
              </a:rPr>
              <a:t>преимущественно</a:t>
            </a:r>
            <a:r>
              <a:rPr lang="ru-RU" sz="1000" spc="-70" dirty="0">
                <a:latin typeface="+mn-lt"/>
                <a:ea typeface="Symbol" pitchFamily="2" charset="2"/>
                <a:cs typeface="Symbol" pitchFamily="2" charset="2"/>
              </a:rPr>
              <a:t> </a:t>
            </a:r>
            <a:r>
              <a:rPr lang="ru-RU" sz="1000" dirty="0">
                <a:latin typeface="+mn-lt"/>
                <a:ea typeface="Symbol" pitchFamily="2" charset="2"/>
                <a:cs typeface="Symbol" pitchFamily="2" charset="2"/>
              </a:rPr>
              <a:t>файлы</a:t>
            </a:r>
            <a:r>
              <a:rPr lang="ru-RU" sz="1000" spc="-70" dirty="0">
                <a:latin typeface="+mn-lt"/>
                <a:ea typeface="Symbol" pitchFamily="2" charset="2"/>
                <a:cs typeface="Symbol" pitchFamily="2" charset="2"/>
              </a:rPr>
              <a:t> </a:t>
            </a:r>
            <a:r>
              <a:rPr lang="ru-RU" sz="1000" dirty="0">
                <a:latin typeface="+mn-lt"/>
                <a:ea typeface="Symbol" pitchFamily="2" charset="2"/>
                <a:cs typeface="Symbol" pitchFamily="2" charset="2"/>
              </a:rPr>
              <a:t>разметки</a:t>
            </a:r>
            <a:r>
              <a:rPr lang="ru-RU" sz="1000" spc="-70" dirty="0">
                <a:latin typeface="+mn-lt"/>
                <a:ea typeface="Symbol" pitchFamily="2" charset="2"/>
                <a:cs typeface="Symbol" pitchFamily="2" charset="2"/>
              </a:rPr>
              <a:t> </a:t>
            </a:r>
            <a:r>
              <a:rPr lang="ru-RU" sz="1000" dirty="0">
                <a:latin typeface="+mn-lt"/>
                <a:ea typeface="Symbol" pitchFamily="2" charset="2"/>
                <a:cs typeface="Symbol" pitchFamily="2" charset="2"/>
              </a:rPr>
              <a:t>–</a:t>
            </a:r>
            <a:r>
              <a:rPr lang="ru-RU" sz="1000" spc="-70" dirty="0">
                <a:latin typeface="+mn-lt"/>
                <a:ea typeface="Symbol" pitchFamily="2" charset="2"/>
                <a:cs typeface="Symbol" pitchFamily="2" charset="2"/>
              </a:rPr>
              <a:t> </a:t>
            </a:r>
            <a:r>
              <a:rPr lang="ru-RU" sz="1000" dirty="0">
                <a:latin typeface="+mn-lt"/>
                <a:ea typeface="Symbol" pitchFamily="2" charset="2"/>
                <a:cs typeface="Symbol" pitchFamily="2" charset="2"/>
              </a:rPr>
              <a:t>20</a:t>
            </a:r>
            <a:r>
              <a:rPr lang="ru-RU" sz="1000" spc="-70" dirty="0">
                <a:latin typeface="+mn-lt"/>
                <a:ea typeface="Symbol" pitchFamily="2" charset="2"/>
                <a:cs typeface="Symbol" pitchFamily="2" charset="2"/>
              </a:rPr>
              <a:t> </a:t>
            </a:r>
            <a:r>
              <a:rPr lang="ru-RU" sz="1000" dirty="0">
                <a:latin typeface="+mn-lt"/>
                <a:ea typeface="Symbol" pitchFamily="2" charset="2"/>
                <a:cs typeface="Symbol" pitchFamily="2" charset="2"/>
              </a:rPr>
              <a:t>файлов, 1161</a:t>
            </a:r>
            <a:r>
              <a:rPr lang="ru-RU" sz="1000" spc="-5" dirty="0">
                <a:latin typeface="+mn-lt"/>
                <a:ea typeface="Symbol" pitchFamily="2" charset="2"/>
                <a:cs typeface="Symbol" pitchFamily="2" charset="2"/>
              </a:rPr>
              <a:t> </a:t>
            </a:r>
            <a:r>
              <a:rPr lang="ru-RU" sz="1000" dirty="0">
                <a:latin typeface="+mn-lt"/>
                <a:ea typeface="Symbol" pitchFamily="2" charset="2"/>
                <a:cs typeface="Symbol" pitchFamily="2" charset="2"/>
              </a:rPr>
              <a:t>строка</a:t>
            </a:r>
            <a:r>
              <a:rPr lang="ru-RU" sz="1000" spc="-5" dirty="0">
                <a:latin typeface="+mn-lt"/>
                <a:ea typeface="Symbol" pitchFamily="2" charset="2"/>
                <a:cs typeface="Symbol" pitchFamily="2" charset="2"/>
              </a:rPr>
              <a:t> </a:t>
            </a:r>
            <a:r>
              <a:rPr lang="ru-RU" sz="1000" dirty="0">
                <a:latin typeface="+mn-lt"/>
                <a:ea typeface="Symbol" pitchFamily="2" charset="2"/>
                <a:cs typeface="Symbol" pitchFamily="2" charset="2"/>
              </a:rPr>
              <a:t>кода;</a:t>
            </a:r>
          </a:p>
          <a:p>
            <a:pPr marL="73660" indent="450215" algn="l">
              <a:lnSpc>
                <a:spcPct val="150000"/>
              </a:lnSpc>
              <a:spcBef>
                <a:spcPts val="705"/>
              </a:spcBef>
            </a:pPr>
            <a:r>
              <a:rPr lang="ru-RU" sz="1000" dirty="0">
                <a:latin typeface="+mn-lt"/>
                <a:ea typeface="Times New Roman" panose="02020603050405020304" pitchFamily="18" charset="0"/>
              </a:rPr>
              <a:t>Важно</a:t>
            </a:r>
            <a:r>
              <a:rPr lang="ru-RU" sz="1000" spc="285" dirty="0">
                <a:latin typeface="+mn-lt"/>
                <a:ea typeface="Times New Roman" panose="02020603050405020304" pitchFamily="18" charset="0"/>
              </a:rPr>
              <a:t> </a:t>
            </a:r>
            <a:r>
              <a:rPr lang="ru-RU" sz="1000" dirty="0">
                <a:latin typeface="+mn-lt"/>
                <a:ea typeface="Times New Roman" panose="02020603050405020304" pitchFamily="18" charset="0"/>
              </a:rPr>
              <a:t>отметить,</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что</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сюда</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не</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относится</a:t>
            </a:r>
            <a:r>
              <a:rPr lang="ru-RU" sz="1000" spc="285" dirty="0">
                <a:latin typeface="+mn-lt"/>
                <a:ea typeface="Times New Roman" panose="02020603050405020304" pitchFamily="18" charset="0"/>
              </a:rPr>
              <a:t> </a:t>
            </a:r>
            <a:r>
              <a:rPr lang="ru-RU" sz="1000" dirty="0">
                <a:latin typeface="+mn-lt"/>
                <a:ea typeface="Times New Roman" panose="02020603050405020304" pitchFamily="18" charset="0"/>
              </a:rPr>
              <a:t>исходный</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код</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каких-либо</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стандартных</a:t>
            </a:r>
            <a:r>
              <a:rPr lang="ru-RU" sz="1000" spc="290" dirty="0">
                <a:latin typeface="+mn-lt"/>
                <a:ea typeface="Times New Roman" panose="02020603050405020304" pitchFamily="18" charset="0"/>
              </a:rPr>
              <a:t> </a:t>
            </a:r>
            <a:r>
              <a:rPr lang="ru-RU" sz="1000" dirty="0">
                <a:latin typeface="+mn-lt"/>
                <a:ea typeface="Times New Roman" panose="02020603050405020304" pitchFamily="18" charset="0"/>
              </a:rPr>
              <a:t>или</a:t>
            </a:r>
            <a:r>
              <a:rPr lang="ru-RU" sz="1000" spc="-285" dirty="0">
                <a:latin typeface="+mn-lt"/>
                <a:ea typeface="Times New Roman" panose="02020603050405020304" pitchFamily="18" charset="0"/>
              </a:rPr>
              <a:t> </a:t>
            </a:r>
            <a:r>
              <a:rPr lang="ru-RU" sz="1000" dirty="0">
                <a:latin typeface="+mn-lt"/>
                <a:ea typeface="Times New Roman" panose="02020603050405020304" pitchFamily="18" charset="0"/>
              </a:rPr>
              <a:t>сторонних</a:t>
            </a:r>
            <a:r>
              <a:rPr lang="ru-RU" sz="1000" spc="-5" dirty="0">
                <a:latin typeface="+mn-lt"/>
                <a:ea typeface="Times New Roman" panose="02020603050405020304" pitchFamily="18" charset="0"/>
              </a:rPr>
              <a:t> </a:t>
            </a:r>
            <a:r>
              <a:rPr lang="ru-RU" sz="1000" dirty="0" err="1">
                <a:latin typeface="+mn-lt"/>
                <a:ea typeface="Times New Roman" panose="02020603050405020304" pitchFamily="18" charset="0"/>
              </a:rPr>
              <a:t>фреймворков</a:t>
            </a:r>
            <a:r>
              <a:rPr lang="ru-RU" sz="1000" dirty="0">
                <a:latin typeface="+mn-lt"/>
                <a:ea typeface="Times New Roman" panose="02020603050405020304" pitchFamily="18" charset="0"/>
              </a:rPr>
              <a:t>. Комментарии и пробелы также не учитываются. Если учитывать весь код, то выходит суммарно 7156 строки.</a:t>
            </a:r>
          </a:p>
        </p:txBody>
      </p:sp>
      <p:pic>
        <p:nvPicPr>
          <p:cNvPr id="8" name="Рисунок 7">
            <a:extLst>
              <a:ext uri="{FF2B5EF4-FFF2-40B4-BE49-F238E27FC236}">
                <a16:creationId xmlns:a16="http://schemas.microsoft.com/office/drawing/2014/main" id="{67AAC965-B5F1-5942-8AB6-8B2F5418C31A}"/>
              </a:ext>
            </a:extLst>
          </p:cNvPr>
          <p:cNvPicPr>
            <a:picLocks noChangeAspect="1"/>
          </p:cNvPicPr>
          <p:nvPr/>
        </p:nvPicPr>
        <p:blipFill>
          <a:blip r:embed="rId2"/>
          <a:stretch>
            <a:fillRect/>
          </a:stretch>
        </p:blipFill>
        <p:spPr>
          <a:xfrm>
            <a:off x="755575" y="1251670"/>
            <a:ext cx="4119179" cy="1320080"/>
          </a:xfrm>
          <a:prstGeom prst="rect">
            <a:avLst/>
          </a:prstGeom>
        </p:spPr>
      </p:pic>
      <p:pic>
        <p:nvPicPr>
          <p:cNvPr id="9" name="Рисунок 8">
            <a:extLst>
              <a:ext uri="{FF2B5EF4-FFF2-40B4-BE49-F238E27FC236}">
                <a16:creationId xmlns:a16="http://schemas.microsoft.com/office/drawing/2014/main" id="{D12C05EA-C5E3-7744-838B-B7BA63C873E1}"/>
              </a:ext>
            </a:extLst>
          </p:cNvPr>
          <p:cNvPicPr>
            <a:picLocks noChangeAspect="1"/>
          </p:cNvPicPr>
          <p:nvPr/>
        </p:nvPicPr>
        <p:blipFill>
          <a:blip r:embed="rId3"/>
          <a:stretch>
            <a:fillRect/>
          </a:stretch>
        </p:blipFill>
        <p:spPr>
          <a:xfrm>
            <a:off x="755575" y="2931790"/>
            <a:ext cx="4119178" cy="1399549"/>
          </a:xfrm>
          <a:prstGeom prst="rect">
            <a:avLst/>
          </a:prstGeom>
        </p:spPr>
      </p:pic>
    </p:spTree>
    <p:extLst>
      <p:ext uri="{BB962C8B-B14F-4D97-AF65-F5344CB8AC3E}">
        <p14:creationId xmlns:p14="http://schemas.microsoft.com/office/powerpoint/2010/main" val="59199922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23</a:t>
            </a:fld>
            <a:endParaRPr lang="ru-RU" dirty="0"/>
          </a:p>
        </p:txBody>
      </p:sp>
      <p:sp>
        <p:nvSpPr>
          <p:cNvPr id="4" name="Текст 3">
            <a:extLst>
              <a:ext uri="{FF2B5EF4-FFF2-40B4-BE49-F238E27FC236}">
                <a16:creationId xmlns:a16="http://schemas.microsoft.com/office/drawing/2014/main" id="{F1EE2064-AB1A-45DD-9435-19642B2F01F3}"/>
              </a:ext>
            </a:extLst>
          </p:cNvPr>
          <p:cNvSpPr>
            <a:spLocks noGrp="1"/>
          </p:cNvSpPr>
          <p:nvPr>
            <p:ph type="body" idx="1"/>
          </p:nvPr>
        </p:nvSpPr>
        <p:spPr/>
        <p:txBody>
          <a:bodyPr/>
          <a:lstStyle/>
          <a:p>
            <a:r>
              <a:rPr lang="ru-RU" sz="1200" dirty="0"/>
              <a:t>Для ускорения и оптимизации разработки в рамках выпускной квалификационной работы использовались различные паттерны: </a:t>
            </a:r>
          </a:p>
          <a:p>
            <a:pPr lvl="0"/>
            <a:r>
              <a:rPr lang="en-US" sz="1200" dirty="0"/>
              <a:t>Factory</a:t>
            </a:r>
            <a:r>
              <a:rPr lang="ru-RU" sz="1200" dirty="0"/>
              <a:t> – паттерн, относящийся к порождающим, он предоставляет возможность подклассам интерфейс для создания экземпляров некоторых классов. Это позволяет манипулировать абстрактными объектами на более высоком уровне, а не использовать специфичные классы, что сокращает размер кода и повышает читаемость. В предложенном проекте, данный паттерн использовался в классе генерирующем </a:t>
            </a:r>
            <a:r>
              <a:rPr lang="ru-RU" sz="1200" dirty="0" err="1"/>
              <a:t>токен</a:t>
            </a:r>
            <a:r>
              <a:rPr lang="ru-RU" sz="1200" dirty="0"/>
              <a:t> JWT из класса пользователя, внося всю необходимую информацию в </a:t>
            </a:r>
            <a:r>
              <a:rPr lang="ru-RU" sz="1200" dirty="0" err="1"/>
              <a:t>токен</a:t>
            </a:r>
            <a:r>
              <a:rPr lang="ru-RU" sz="1200" dirty="0"/>
              <a:t>.</a:t>
            </a:r>
          </a:p>
          <a:p>
            <a:r>
              <a:rPr lang="ru-RU" sz="1200" dirty="0" err="1"/>
              <a:t>Prototype</a:t>
            </a:r>
            <a:r>
              <a:rPr lang="ru-RU" sz="1200" dirty="0"/>
              <a:t> – паттерн, относящийся к порождающим, он позволяет копировать объекты любой сложности без привязки к их конкретным классам. В предложенном проекте данный паттерн использовался для качественного сокращения строк кода и повышения его читаемости, а именно все сущности дополняли базовую сущность, содержащею уникальный идентификатор объекта, статус объекта, дату последнего обновления и дату последнего создания. </a:t>
            </a:r>
          </a:p>
          <a:p>
            <a:r>
              <a:rPr lang="ru-RU" sz="1000" dirty="0"/>
              <a:t>   </a:t>
            </a:r>
            <a:r>
              <a:rPr lang="ru-RU" sz="1000" dirty="0">
                <a:solidFill>
                  <a:srgbClr val="002060"/>
                </a:solidFill>
              </a:rPr>
              <a:t> </a:t>
            </a:r>
          </a:p>
          <a:p>
            <a:endParaRPr lang="ru-RU" dirty="0"/>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fontScale="90000"/>
          </a:bodyPr>
          <a:lstStyle/>
          <a:p>
            <a:r>
              <a:rPr lang="ru-RU" dirty="0"/>
              <a:t>ИСПОЛЬЗОВАННЫЕ ПАТТЕРНЫ ПРОЕКТИРОВАНИЯ </a:t>
            </a:r>
          </a:p>
        </p:txBody>
      </p:sp>
    </p:spTree>
    <p:extLst>
      <p:ext uri="{BB962C8B-B14F-4D97-AF65-F5344CB8AC3E}">
        <p14:creationId xmlns:p14="http://schemas.microsoft.com/office/powerpoint/2010/main" val="25961624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24</a:t>
            </a:fld>
            <a:endParaRPr lang="ru-RU" dirty="0"/>
          </a:p>
        </p:txBody>
      </p:sp>
      <p:sp>
        <p:nvSpPr>
          <p:cNvPr id="5" name="Нижний колонтитул 4">
            <a:extLst>
              <a:ext uri="{FF2B5EF4-FFF2-40B4-BE49-F238E27FC236}">
                <a16:creationId xmlns:a16="http://schemas.microsoft.com/office/drawing/2014/main" id="{F35C9C87-E718-49A5-ADD8-F042A49CB6D2}"/>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normAutofit/>
          </a:bodyPr>
          <a:lstStyle/>
          <a:p>
            <a:r>
              <a:rPr lang="en-US" dirty="0"/>
              <a:t>Azure VM</a:t>
            </a:r>
            <a:endParaRPr lang="ru-RU" dirty="0"/>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EE972A44-FFE7-5242-8B24-4EE5B35A19A2}"/>
              </a:ext>
            </a:extLst>
          </p:cNvPr>
          <p:cNvPicPr/>
          <p:nvPr/>
        </p:nvPicPr>
        <p:blipFill>
          <a:blip r:embed="rId3"/>
          <a:stretch>
            <a:fillRect/>
          </a:stretch>
        </p:blipFill>
        <p:spPr>
          <a:xfrm>
            <a:off x="1778979" y="983102"/>
            <a:ext cx="5586042" cy="3531527"/>
          </a:xfrm>
          <a:prstGeom prst="rect">
            <a:avLst/>
          </a:prstGeom>
        </p:spPr>
      </p:pic>
      <p:sp>
        <p:nvSpPr>
          <p:cNvPr id="9" name="Прямоугольник 8">
            <a:extLst>
              <a:ext uri="{FF2B5EF4-FFF2-40B4-BE49-F238E27FC236}">
                <a16:creationId xmlns:a16="http://schemas.microsoft.com/office/drawing/2014/main" id="{B375BBFB-DA9D-8443-AE65-D756F2912A0E}"/>
              </a:ext>
            </a:extLst>
          </p:cNvPr>
          <p:cNvSpPr/>
          <p:nvPr/>
        </p:nvSpPr>
        <p:spPr>
          <a:xfrm>
            <a:off x="185802" y="1563638"/>
            <a:ext cx="2728878" cy="276999"/>
          </a:xfrm>
          <a:prstGeom prst="rect">
            <a:avLst/>
          </a:prstGeom>
        </p:spPr>
        <p:txBody>
          <a:bodyPr wrap="square">
            <a:spAutoFit/>
          </a:bodyPr>
          <a:lstStyle/>
          <a:p>
            <a:pPr algn="l"/>
            <a:r>
              <a:rPr lang="ru-RU" sz="1200" dirty="0">
                <a:latin typeface="+mn-lt"/>
              </a:rPr>
              <a:t>. </a:t>
            </a:r>
          </a:p>
        </p:txBody>
      </p:sp>
    </p:spTree>
    <p:extLst>
      <p:ext uri="{BB962C8B-B14F-4D97-AF65-F5344CB8AC3E}">
        <p14:creationId xmlns:p14="http://schemas.microsoft.com/office/powerpoint/2010/main" val="3954124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25</a:t>
            </a:fld>
            <a:endParaRPr lang="ru-RU" dirty="0"/>
          </a:p>
        </p:txBody>
      </p:sp>
      <p:sp>
        <p:nvSpPr>
          <p:cNvPr id="7" name="Текст 6">
            <a:extLst>
              <a:ext uri="{FF2B5EF4-FFF2-40B4-BE49-F238E27FC236}">
                <a16:creationId xmlns:a16="http://schemas.microsoft.com/office/drawing/2014/main" id="{0486A9F5-373C-48AD-8F73-59D6CB6FF52B}"/>
              </a:ext>
            </a:extLst>
          </p:cNvPr>
          <p:cNvSpPr>
            <a:spLocks noGrp="1"/>
          </p:cNvSpPr>
          <p:nvPr>
            <p:ph type="body" idx="1"/>
          </p:nvPr>
        </p:nvSpPr>
        <p:spPr/>
        <p:txBody>
          <a:bodyPr>
            <a:normAutofit/>
          </a:bodyPr>
          <a:lstStyle/>
          <a:p>
            <a:r>
              <a:rPr lang="ru-RU" dirty="0"/>
              <a:t>Подключение и настройки виртуальной машины: установка библиотек, запуск приложения в режиме сервиса, работа с портами происходила через терминал. Подключение происходит через терминал по публичному </a:t>
            </a:r>
            <a:r>
              <a:rPr lang="en-US" dirty="0" err="1"/>
              <a:t>ssh</a:t>
            </a:r>
            <a:r>
              <a:rPr lang="en-US" dirty="0"/>
              <a:t> </a:t>
            </a:r>
            <a:r>
              <a:rPr lang="ru-RU" dirty="0"/>
              <a:t>ключу</a:t>
            </a:r>
            <a:endParaRPr lang="ru-RU" sz="1400" dirty="0"/>
          </a:p>
        </p:txBody>
      </p:sp>
      <p:sp>
        <p:nvSpPr>
          <p:cNvPr id="5" name="Нижний колонтитул 4">
            <a:extLst>
              <a:ext uri="{FF2B5EF4-FFF2-40B4-BE49-F238E27FC236}">
                <a16:creationId xmlns:a16="http://schemas.microsoft.com/office/drawing/2014/main" id="{F35C9C87-E718-49A5-ADD8-F042A49CB6D2}"/>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lstStyle/>
          <a:p>
            <a:r>
              <a:rPr lang="en-US" dirty="0"/>
              <a:t>Azure </a:t>
            </a:r>
            <a:r>
              <a:rPr lang="ru-RU" dirty="0"/>
              <a:t>подключение</a:t>
            </a:r>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C38B177A-47F6-764B-B1AA-76D795780CF7}"/>
              </a:ext>
            </a:extLst>
          </p:cNvPr>
          <p:cNvPicPr/>
          <p:nvPr/>
        </p:nvPicPr>
        <p:blipFill>
          <a:blip r:embed="rId2"/>
          <a:stretch>
            <a:fillRect/>
          </a:stretch>
        </p:blipFill>
        <p:spPr>
          <a:xfrm>
            <a:off x="2502100" y="2067694"/>
            <a:ext cx="4139800" cy="2591111"/>
          </a:xfrm>
          <a:prstGeom prst="rect">
            <a:avLst/>
          </a:prstGeom>
        </p:spPr>
      </p:pic>
    </p:spTree>
    <p:extLst>
      <p:ext uri="{BB962C8B-B14F-4D97-AF65-F5344CB8AC3E}">
        <p14:creationId xmlns:p14="http://schemas.microsoft.com/office/powerpoint/2010/main" val="36498311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26</a:t>
            </a:fld>
            <a:endParaRPr lang="ru-RU" dirty="0"/>
          </a:p>
        </p:txBody>
      </p:sp>
      <p:sp>
        <p:nvSpPr>
          <p:cNvPr id="7" name="Текст 6">
            <a:extLst>
              <a:ext uri="{FF2B5EF4-FFF2-40B4-BE49-F238E27FC236}">
                <a16:creationId xmlns:a16="http://schemas.microsoft.com/office/drawing/2014/main" id="{0486A9F5-373C-48AD-8F73-59D6CB6FF52B}"/>
              </a:ext>
            </a:extLst>
          </p:cNvPr>
          <p:cNvSpPr>
            <a:spLocks noGrp="1"/>
          </p:cNvSpPr>
          <p:nvPr>
            <p:ph type="body" idx="1"/>
          </p:nvPr>
        </p:nvSpPr>
        <p:spPr/>
        <p:txBody>
          <a:bodyPr>
            <a:normAutofit/>
          </a:bodyPr>
          <a:lstStyle/>
          <a:p>
            <a:r>
              <a:rPr lang="ru-RU" dirty="0"/>
              <a:t>Загрузка необходимых файлов на удалённую рабочую машину происходила через инструмент </a:t>
            </a:r>
            <a:r>
              <a:rPr lang="en-US" dirty="0"/>
              <a:t>FileZilla</a:t>
            </a:r>
            <a:endParaRPr lang="ru-RU" sz="1400" dirty="0"/>
          </a:p>
        </p:txBody>
      </p:sp>
      <p:sp>
        <p:nvSpPr>
          <p:cNvPr id="5" name="Нижний колонтитул 4">
            <a:extLst>
              <a:ext uri="{FF2B5EF4-FFF2-40B4-BE49-F238E27FC236}">
                <a16:creationId xmlns:a16="http://schemas.microsoft.com/office/drawing/2014/main" id="{F35C9C87-E718-49A5-ADD8-F042A49CB6D2}"/>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lstStyle/>
          <a:p>
            <a:r>
              <a:rPr lang="en-US" dirty="0"/>
              <a:t>FileZilla</a:t>
            </a:r>
            <a:endParaRPr lang="ru-RU" dirty="0"/>
          </a:p>
        </p:txBody>
      </p:sp>
      <p:pic>
        <p:nvPicPr>
          <p:cNvPr id="9" name="Рисунок 8" descr="Изображение выглядит как текст&#10;&#10;Автоматически созданное описание">
            <a:extLst>
              <a:ext uri="{FF2B5EF4-FFF2-40B4-BE49-F238E27FC236}">
                <a16:creationId xmlns:a16="http://schemas.microsoft.com/office/drawing/2014/main" id="{74D22BE4-183D-9546-B860-7F3C51F6CD75}"/>
              </a:ext>
            </a:extLst>
          </p:cNvPr>
          <p:cNvPicPr/>
          <p:nvPr/>
        </p:nvPicPr>
        <p:blipFill>
          <a:blip r:embed="rId2"/>
          <a:stretch>
            <a:fillRect/>
          </a:stretch>
        </p:blipFill>
        <p:spPr>
          <a:xfrm>
            <a:off x="2189334" y="1779662"/>
            <a:ext cx="4765332" cy="2933368"/>
          </a:xfrm>
          <a:prstGeom prst="rect">
            <a:avLst/>
          </a:prstGeom>
        </p:spPr>
      </p:pic>
    </p:spTree>
    <p:extLst>
      <p:ext uri="{BB962C8B-B14F-4D97-AF65-F5344CB8AC3E}">
        <p14:creationId xmlns:p14="http://schemas.microsoft.com/office/powerpoint/2010/main" val="9195270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85930689-EABF-4AAE-A477-75395F9C990A}"/>
              </a:ext>
            </a:extLst>
          </p:cNvPr>
          <p:cNvSpPr>
            <a:spLocks noGrp="1"/>
          </p:cNvSpPr>
          <p:nvPr>
            <p:ph type="sldNum" sz="quarter" idx="2"/>
          </p:nvPr>
        </p:nvSpPr>
        <p:spPr/>
        <p:txBody>
          <a:bodyPr/>
          <a:lstStyle/>
          <a:p>
            <a:fld id="{86CB4B4D-7CA3-9044-876B-883B54F8677D}" type="slidenum">
              <a:rPr lang="ru-RU" smtClean="0"/>
              <a:pPr/>
              <a:t>27</a:t>
            </a:fld>
            <a:endParaRPr lang="ru-RU" dirty="0"/>
          </a:p>
        </p:txBody>
      </p:sp>
      <p:sp>
        <p:nvSpPr>
          <p:cNvPr id="7" name="Текст 6">
            <a:extLst>
              <a:ext uri="{FF2B5EF4-FFF2-40B4-BE49-F238E27FC236}">
                <a16:creationId xmlns:a16="http://schemas.microsoft.com/office/drawing/2014/main" id="{0486A9F5-373C-48AD-8F73-59D6CB6FF52B}"/>
              </a:ext>
            </a:extLst>
          </p:cNvPr>
          <p:cNvSpPr>
            <a:spLocks noGrp="1"/>
          </p:cNvSpPr>
          <p:nvPr>
            <p:ph type="body" idx="1"/>
          </p:nvPr>
        </p:nvSpPr>
        <p:spPr/>
        <p:txBody>
          <a:bodyPr>
            <a:normAutofit/>
          </a:bodyPr>
          <a:lstStyle/>
          <a:p>
            <a:r>
              <a:rPr lang="ru-RU" dirty="0"/>
              <a:t>В качестве инструментов для тестирования использовались </a:t>
            </a:r>
            <a:r>
              <a:rPr lang="en-US" dirty="0"/>
              <a:t>Unit</a:t>
            </a:r>
            <a:r>
              <a:rPr lang="ru-RU" dirty="0"/>
              <a:t> тесты, инструмент </a:t>
            </a:r>
            <a:r>
              <a:rPr lang="en-US" dirty="0"/>
              <a:t>Junit</a:t>
            </a:r>
            <a:r>
              <a:rPr lang="ru-RU" dirty="0"/>
              <a:t>4, а также ручное тестирование, при помощи инструмента </a:t>
            </a:r>
            <a:r>
              <a:rPr lang="en-US" dirty="0"/>
              <a:t>Postman</a:t>
            </a:r>
            <a:endParaRPr lang="ru-RU" sz="1400" dirty="0"/>
          </a:p>
        </p:txBody>
      </p:sp>
      <p:sp>
        <p:nvSpPr>
          <p:cNvPr id="5" name="Нижний колонтитул 4">
            <a:extLst>
              <a:ext uri="{FF2B5EF4-FFF2-40B4-BE49-F238E27FC236}">
                <a16:creationId xmlns:a16="http://schemas.microsoft.com/office/drawing/2014/main" id="{F35C9C87-E718-49A5-ADD8-F042A49CB6D2}"/>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0C7ABA2A-BEEE-4D18-BDF1-5609EC2D79B3}"/>
              </a:ext>
            </a:extLst>
          </p:cNvPr>
          <p:cNvSpPr>
            <a:spLocks noGrp="1"/>
          </p:cNvSpPr>
          <p:nvPr>
            <p:ph type="title"/>
          </p:nvPr>
        </p:nvSpPr>
        <p:spPr/>
        <p:txBody>
          <a:bodyPr/>
          <a:lstStyle/>
          <a:p>
            <a:r>
              <a:rPr lang="ru-RU" dirty="0"/>
              <a:t>Тестирование</a:t>
            </a:r>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3C03EBA4-FE0A-FB48-BC97-0AEC0284E973}"/>
              </a:ext>
            </a:extLst>
          </p:cNvPr>
          <p:cNvPicPr/>
          <p:nvPr/>
        </p:nvPicPr>
        <p:blipFill>
          <a:blip r:embed="rId2"/>
          <a:stretch>
            <a:fillRect/>
          </a:stretch>
        </p:blipFill>
        <p:spPr>
          <a:xfrm>
            <a:off x="489288" y="2067694"/>
            <a:ext cx="6265371" cy="2192397"/>
          </a:xfrm>
          <a:prstGeom prst="rect">
            <a:avLst/>
          </a:prstGeom>
        </p:spPr>
      </p:pic>
      <p:pic>
        <p:nvPicPr>
          <p:cNvPr id="10" name="Picture 6" descr="bcae6d80-7e42-11e9-9b65-e823906e954b (1000×1000)">
            <a:extLst>
              <a:ext uri="{FF2B5EF4-FFF2-40B4-BE49-F238E27FC236}">
                <a16:creationId xmlns:a16="http://schemas.microsoft.com/office/drawing/2014/main" id="{347E795C-84C0-F14B-9182-02F844434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539" y="2080472"/>
            <a:ext cx="1348461" cy="1348461"/>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a:extLst>
              <a:ext uri="{FF2B5EF4-FFF2-40B4-BE49-F238E27FC236}">
                <a16:creationId xmlns:a16="http://schemas.microsoft.com/office/drawing/2014/main" id="{F185CFCB-4A35-6F41-98F0-8BCA0DE3F77E}"/>
              </a:ext>
            </a:extLst>
          </p:cNvPr>
          <p:cNvPicPr>
            <a:picLocks noChangeAspect="1"/>
          </p:cNvPicPr>
          <p:nvPr/>
        </p:nvPicPr>
        <p:blipFill>
          <a:blip r:embed="rId4"/>
          <a:stretch>
            <a:fillRect/>
          </a:stretch>
        </p:blipFill>
        <p:spPr>
          <a:xfrm>
            <a:off x="7234136" y="3415420"/>
            <a:ext cx="1254603" cy="1096933"/>
          </a:xfrm>
          <a:prstGeom prst="rect">
            <a:avLst/>
          </a:prstGeom>
        </p:spPr>
      </p:pic>
    </p:spTree>
    <p:extLst>
      <p:ext uri="{BB962C8B-B14F-4D97-AF65-F5344CB8AC3E}">
        <p14:creationId xmlns:p14="http://schemas.microsoft.com/office/powerpoint/2010/main" val="28787808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28</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CA13703E-BF43-4F2D-834F-3492EDC288E2}"/>
              </a:ext>
            </a:extLst>
          </p:cNvPr>
          <p:cNvSpPr>
            <a:spLocks noGrp="1"/>
          </p:cNvSpPr>
          <p:nvPr>
            <p:ph type="title"/>
          </p:nvPr>
        </p:nvSpPr>
        <p:spPr/>
        <p:txBody>
          <a:bodyPr/>
          <a:lstStyle/>
          <a:p>
            <a:r>
              <a:rPr lang="ru-RU" dirty="0">
                <a:solidFill>
                  <a:srgbClr val="002060"/>
                </a:solidFill>
              </a:rPr>
              <a:t>Диаграмма классов сервера</a:t>
            </a:r>
          </a:p>
        </p:txBody>
      </p:sp>
      <p:pic>
        <p:nvPicPr>
          <p:cNvPr id="7" name="Рисунок 6" descr="Изображение выглядит как текст&#10;&#10;Автоматически созданное описание">
            <a:extLst>
              <a:ext uri="{FF2B5EF4-FFF2-40B4-BE49-F238E27FC236}">
                <a16:creationId xmlns:a16="http://schemas.microsoft.com/office/drawing/2014/main" id="{6FABD8BA-4267-DA42-AE49-0ADF90AD5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938"/>
            <a:ext cx="9144000" cy="3552242"/>
          </a:xfrm>
          <a:prstGeom prst="rect">
            <a:avLst/>
          </a:prstGeom>
        </p:spPr>
      </p:pic>
    </p:spTree>
    <p:extLst>
      <p:ext uri="{BB962C8B-B14F-4D97-AF65-F5344CB8AC3E}">
        <p14:creationId xmlns:p14="http://schemas.microsoft.com/office/powerpoint/2010/main" val="162179771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29</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Фрагмент диаграммы классов сервера</a:t>
            </a:r>
          </a:p>
        </p:txBody>
      </p:sp>
      <p:pic>
        <p:nvPicPr>
          <p:cNvPr id="9" name="Рисунок 8">
            <a:extLst>
              <a:ext uri="{FF2B5EF4-FFF2-40B4-BE49-F238E27FC236}">
                <a16:creationId xmlns:a16="http://schemas.microsoft.com/office/drawing/2014/main" id="{EDBF9163-20C4-9240-97FF-488CCFFF41C0}"/>
              </a:ext>
            </a:extLst>
          </p:cNvPr>
          <p:cNvPicPr>
            <a:picLocks noChangeAspect="1"/>
          </p:cNvPicPr>
          <p:nvPr/>
        </p:nvPicPr>
        <p:blipFill>
          <a:blip r:embed="rId2"/>
          <a:stretch>
            <a:fillRect/>
          </a:stretch>
        </p:blipFill>
        <p:spPr>
          <a:xfrm>
            <a:off x="1439651" y="843558"/>
            <a:ext cx="6264697" cy="3857572"/>
          </a:xfrm>
          <a:prstGeom prst="rect">
            <a:avLst/>
          </a:prstGeom>
        </p:spPr>
      </p:pic>
    </p:spTree>
    <p:extLst>
      <p:ext uri="{BB962C8B-B14F-4D97-AF65-F5344CB8AC3E}">
        <p14:creationId xmlns:p14="http://schemas.microsoft.com/office/powerpoint/2010/main" val="38023527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a:xfrm>
            <a:off x="8815531" y="4867005"/>
            <a:ext cx="285335" cy="282769"/>
          </a:xfrm>
        </p:spPr>
        <p:txBody>
          <a:bodyPr wrap="none">
            <a:normAutofit/>
          </a:bodyPr>
          <a:lstStyle/>
          <a:p>
            <a:pPr>
              <a:spcAft>
                <a:spcPts val="600"/>
              </a:spcAft>
            </a:pPr>
            <a:fld id="{86CB4B4D-7CA3-9044-876B-883B54F8677D}" type="slidenum">
              <a:rPr lang="ru-RU" smtClean="0"/>
              <a:pPr>
                <a:spcAft>
                  <a:spcPts val="600"/>
                </a:spcAft>
              </a:pPr>
              <a:t>3</a:t>
            </a:fld>
            <a:endParaRPr lang="ru-RU" dirty="0"/>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a:xfrm>
            <a:off x="251520" y="1131590"/>
            <a:ext cx="8712968" cy="3699410"/>
          </a:xfrm>
        </p:spPr>
        <p:txBody>
          <a:bodyPr anchor="t">
            <a:normAutofit/>
          </a:bodyPr>
          <a:lstStyle/>
          <a:p>
            <a:pPr>
              <a:lnSpc>
                <a:spcPct val="90000"/>
              </a:lnSpc>
            </a:pPr>
            <a:r>
              <a:rPr lang="ru-RU" sz="1200" b="1"/>
              <a:t>Клиент-серверное приложение </a:t>
            </a:r>
            <a:r>
              <a:rPr lang="ru-RU" sz="1200"/>
              <a:t>– сетевая архитектура приложения, при которой бизнес- логика приложения разбита на две части: серверную и клиентскую.</a:t>
            </a:r>
          </a:p>
          <a:p>
            <a:pPr>
              <a:lnSpc>
                <a:spcPct val="90000"/>
              </a:lnSpc>
            </a:pPr>
            <a:r>
              <a:rPr lang="en-US" sz="1200" b="1"/>
              <a:t>Android </a:t>
            </a:r>
            <a:r>
              <a:rPr lang="ru-RU" sz="1200"/>
              <a:t>– это портативная операционная система для коммуникаторов, планшетных компьютеров, электронных книжек, цифровых проигрывателей, наручных часов, нетбуков и </a:t>
            </a:r>
            <a:r>
              <a:rPr lang="ru-RU" sz="1200" err="1"/>
              <a:t>смартбуков</a:t>
            </a:r>
            <a:r>
              <a:rPr lang="ru-RU" sz="1200"/>
              <a:t>, основанная на ядре </a:t>
            </a:r>
            <a:r>
              <a:rPr lang="ru-RU" sz="1200" err="1"/>
              <a:t>Linux</a:t>
            </a:r>
            <a:r>
              <a:rPr lang="ru-RU" sz="1200"/>
              <a:t>.</a:t>
            </a:r>
          </a:p>
          <a:p>
            <a:pPr>
              <a:lnSpc>
                <a:spcPct val="90000"/>
              </a:lnSpc>
            </a:pPr>
            <a:r>
              <a:rPr lang="ru-RU" sz="1200" b="1"/>
              <a:t>Препарат </a:t>
            </a:r>
            <a:r>
              <a:rPr lang="ru-RU" sz="1200"/>
              <a:t>– сущность, представляющая препарат, имеет название, время и дату начала и конца приема, </a:t>
            </a:r>
            <a:r>
              <a:rPr lang="en-US" sz="1200"/>
              <a:t>Bar code</a:t>
            </a:r>
            <a:r>
              <a:rPr lang="ru-RU" sz="1200"/>
              <a:t>, группу пользователей и другие свойства. Имеет связь с сущностями диагноза и пользователя</a:t>
            </a:r>
          </a:p>
          <a:p>
            <a:pPr>
              <a:lnSpc>
                <a:spcPct val="90000"/>
              </a:lnSpc>
            </a:pPr>
            <a:r>
              <a:rPr lang="ru-RU" sz="1200" b="1"/>
              <a:t>Диагноз </a:t>
            </a:r>
            <a:r>
              <a:rPr lang="ru-RU" sz="1200"/>
              <a:t>– сущность, представляющая диагноз врача, имеет название и список препаратов</a:t>
            </a:r>
          </a:p>
          <a:p>
            <a:pPr>
              <a:lnSpc>
                <a:spcPct val="90000"/>
              </a:lnSpc>
            </a:pPr>
            <a:r>
              <a:rPr lang="ru-RU" sz="1200"/>
              <a:t>для лечения</a:t>
            </a:r>
          </a:p>
          <a:p>
            <a:pPr>
              <a:lnSpc>
                <a:spcPct val="90000"/>
              </a:lnSpc>
            </a:pPr>
            <a:r>
              <a:rPr lang="ru-RU" sz="1200" b="1"/>
              <a:t>Пациент </a:t>
            </a:r>
            <a:r>
              <a:rPr lang="ru-RU" sz="1200"/>
              <a:t>– конечный пользователь системы, пациент имеет возможность, просматривать препараты и добавлять их, только для своего аккаунта </a:t>
            </a:r>
          </a:p>
          <a:p>
            <a:pPr>
              <a:lnSpc>
                <a:spcPct val="90000"/>
              </a:lnSpc>
            </a:pPr>
            <a:r>
              <a:rPr lang="ru-RU" sz="1200" b="1"/>
              <a:t>Врач </a:t>
            </a:r>
            <a:r>
              <a:rPr lang="ru-RU" sz="1200"/>
              <a:t>– конечный пользователь системы, который имеет возможность, добавлять диагнозы для любого пациента, зарегистрированного в системе </a:t>
            </a:r>
          </a:p>
          <a:p>
            <a:pPr>
              <a:lnSpc>
                <a:spcPct val="90000"/>
              </a:lnSpc>
            </a:pPr>
            <a:r>
              <a:rPr lang="ru-RU" sz="1200" b="1"/>
              <a:t>REST API </a:t>
            </a:r>
            <a:r>
              <a:rPr lang="ru-RU" sz="1200"/>
              <a:t>– способ организации взаимодействия в клиент-серверном приложении при помощи механизма запросов и ответов.</a:t>
            </a:r>
          </a:p>
          <a:p>
            <a:pPr>
              <a:lnSpc>
                <a:spcPct val="90000"/>
              </a:lnSpc>
            </a:pPr>
            <a:r>
              <a:rPr lang="ru-RU" sz="1200" b="1"/>
              <a:t>JSON </a:t>
            </a:r>
            <a:r>
              <a:rPr lang="ru-RU" sz="1200"/>
              <a:t>– один из наиболее распространенных форматов данных, используемых для ответов сервера на запросы клиента.</a:t>
            </a:r>
          </a:p>
          <a:p>
            <a:pPr>
              <a:lnSpc>
                <a:spcPct val="90000"/>
              </a:lnSpc>
            </a:pPr>
            <a:r>
              <a:rPr lang="en-US" sz="1200" b="1"/>
              <a:t>JSON WEB TOKEN</a:t>
            </a:r>
            <a:r>
              <a:rPr lang="ru-RU" sz="1200" b="1"/>
              <a:t>(</a:t>
            </a:r>
            <a:r>
              <a:rPr lang="en-US" sz="1200" b="1"/>
              <a:t>JWT</a:t>
            </a:r>
            <a:r>
              <a:rPr lang="ru-RU" sz="1200" b="1"/>
              <a:t>) </a:t>
            </a:r>
            <a:r>
              <a:rPr lang="ru-RU" sz="1200"/>
              <a:t>– это открытый стандарт (RFC 7519) для создания </a:t>
            </a:r>
            <a:r>
              <a:rPr lang="ru-RU" sz="1200" err="1"/>
              <a:t>токенов</a:t>
            </a:r>
            <a:r>
              <a:rPr lang="ru-RU" sz="1200"/>
              <a:t> доступа, основанный на формате JSON. Как правило, используется для передачи данных для аутентификации в клиент-серверных приложениях.</a:t>
            </a:r>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a:xfrm>
            <a:off x="2411760" y="4876006"/>
            <a:ext cx="6264696" cy="253460"/>
          </a:xfrm>
        </p:spPr>
        <p:txBody>
          <a:bodyPr anchor="ctr">
            <a:normAutofit/>
          </a:bodyPr>
          <a:lstStyle/>
          <a:p>
            <a:pPr>
              <a:spcAft>
                <a:spcPts val="600"/>
              </a:spcAft>
            </a:pPr>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a:xfrm>
            <a:off x="1043608" y="51470"/>
            <a:ext cx="8100392" cy="936105"/>
          </a:xfrm>
        </p:spPr>
        <p:txBody>
          <a:bodyPr anchor="ctr">
            <a:normAutofit/>
          </a:bodyPr>
          <a:lstStyle/>
          <a:p>
            <a:pPr>
              <a:lnSpc>
                <a:spcPct val="90000"/>
              </a:lnSpc>
            </a:pPr>
            <a:r>
              <a:rPr lang="ru-RU" dirty="0"/>
              <a:t>Термины и определения, сокращения и обозначения</a:t>
            </a:r>
          </a:p>
        </p:txBody>
      </p:sp>
    </p:spTree>
    <p:extLst>
      <p:ext uri="{BB962C8B-B14F-4D97-AF65-F5344CB8AC3E}">
        <p14:creationId xmlns:p14="http://schemas.microsoft.com/office/powerpoint/2010/main" val="183882882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30</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Структура файлов серверной части</a:t>
            </a:r>
          </a:p>
        </p:txBody>
      </p:sp>
      <p:pic>
        <p:nvPicPr>
          <p:cNvPr id="4" name="Рисунок 3">
            <a:extLst>
              <a:ext uri="{FF2B5EF4-FFF2-40B4-BE49-F238E27FC236}">
                <a16:creationId xmlns:a16="http://schemas.microsoft.com/office/drawing/2014/main" id="{C23464F8-B2AF-0140-A1B5-278F91727B35}"/>
              </a:ext>
            </a:extLst>
          </p:cNvPr>
          <p:cNvPicPr>
            <a:picLocks noChangeAspect="1"/>
          </p:cNvPicPr>
          <p:nvPr/>
        </p:nvPicPr>
        <p:blipFill>
          <a:blip r:embed="rId2"/>
          <a:stretch>
            <a:fillRect/>
          </a:stretch>
        </p:blipFill>
        <p:spPr>
          <a:xfrm>
            <a:off x="1619672" y="843558"/>
            <a:ext cx="1293632" cy="3708412"/>
          </a:xfrm>
          <a:prstGeom prst="rect">
            <a:avLst/>
          </a:prstGeom>
        </p:spPr>
      </p:pic>
      <p:sp>
        <p:nvSpPr>
          <p:cNvPr id="7" name="TextBox 6">
            <a:extLst>
              <a:ext uri="{FF2B5EF4-FFF2-40B4-BE49-F238E27FC236}">
                <a16:creationId xmlns:a16="http://schemas.microsoft.com/office/drawing/2014/main" id="{A688CED0-7688-D947-B636-067AE4A818AD}"/>
              </a:ext>
            </a:extLst>
          </p:cNvPr>
          <p:cNvSpPr txBox="1"/>
          <p:nvPr/>
        </p:nvSpPr>
        <p:spPr>
          <a:xfrm>
            <a:off x="4361323" y="963636"/>
            <a:ext cx="4464496" cy="3468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ru-RU" sz="800" dirty="0">
                <a:latin typeface="+mn-lt"/>
              </a:rPr>
              <a:t>Как мы можем видеть из диаграммы в директории </a:t>
            </a:r>
            <a:r>
              <a:rPr lang="en-US" sz="800" dirty="0" err="1">
                <a:latin typeface="+mn-lt"/>
              </a:rPr>
              <a:t>src</a:t>
            </a:r>
            <a:r>
              <a:rPr lang="en-US" sz="800" dirty="0">
                <a:latin typeface="+mn-lt"/>
              </a:rPr>
              <a:t> </a:t>
            </a:r>
            <a:r>
              <a:rPr lang="ru-RU" sz="800" dirty="0">
                <a:latin typeface="+mn-lt"/>
              </a:rPr>
              <a:t>содержится 2 пакета, а именно </a:t>
            </a:r>
            <a:r>
              <a:rPr lang="en-US" sz="800" dirty="0">
                <a:latin typeface="+mn-lt"/>
              </a:rPr>
              <a:t>main </a:t>
            </a:r>
            <a:r>
              <a:rPr lang="ru-RU" sz="800" dirty="0">
                <a:latin typeface="+mn-lt"/>
              </a:rPr>
              <a:t>и </a:t>
            </a:r>
            <a:r>
              <a:rPr lang="en-US" sz="800" dirty="0">
                <a:latin typeface="+mn-lt"/>
              </a:rPr>
              <a:t>test</a:t>
            </a:r>
            <a:r>
              <a:rPr lang="ru-RU" sz="800" dirty="0">
                <a:latin typeface="+mn-lt"/>
              </a:rPr>
              <a:t>, в пакете </a:t>
            </a:r>
            <a:r>
              <a:rPr lang="en-US" sz="800" dirty="0">
                <a:latin typeface="+mn-lt"/>
              </a:rPr>
              <a:t>test </a:t>
            </a:r>
            <a:r>
              <a:rPr lang="ru-RU" sz="800" dirty="0">
                <a:latin typeface="+mn-lt"/>
              </a:rPr>
              <a:t>– содержаться все </a:t>
            </a:r>
            <a:r>
              <a:rPr lang="en-US" sz="800" dirty="0">
                <a:latin typeface="+mn-lt"/>
              </a:rPr>
              <a:t>Unit  </a:t>
            </a:r>
            <a:r>
              <a:rPr lang="ru-RU" sz="800" dirty="0">
                <a:latin typeface="+mn-lt"/>
              </a:rPr>
              <a:t>тесты для приложения. В пакете </a:t>
            </a:r>
            <a:r>
              <a:rPr lang="en-US" sz="800" dirty="0">
                <a:latin typeface="+mn-lt"/>
              </a:rPr>
              <a:t>main</a:t>
            </a:r>
            <a:r>
              <a:rPr lang="ru-RU" sz="800" dirty="0">
                <a:latin typeface="+mn-lt"/>
              </a:rPr>
              <a:t> – содержаться исполняемые </a:t>
            </a:r>
            <a:r>
              <a:rPr lang="en-US" sz="800" dirty="0">
                <a:latin typeface="+mn-lt"/>
              </a:rPr>
              <a:t>Java </a:t>
            </a:r>
            <a:r>
              <a:rPr lang="ru-RU" sz="800" dirty="0">
                <a:latin typeface="+mn-lt"/>
              </a:rPr>
              <a:t>классы.</a:t>
            </a:r>
          </a:p>
          <a:p>
            <a:pPr algn="l"/>
            <a:r>
              <a:rPr lang="ru-RU" sz="800" dirty="0">
                <a:latin typeface="+mn-lt"/>
              </a:rPr>
              <a:t>В директории </a:t>
            </a:r>
            <a:r>
              <a:rPr lang="en-US" sz="800" dirty="0">
                <a:latin typeface="+mn-lt"/>
              </a:rPr>
              <a:t>main</a:t>
            </a:r>
            <a:r>
              <a:rPr lang="ru-RU" sz="800" dirty="0">
                <a:latin typeface="+mn-lt"/>
              </a:rPr>
              <a:t>, содержаться 2 папки: </a:t>
            </a:r>
            <a:r>
              <a:rPr lang="en-US" sz="800" dirty="0">
                <a:latin typeface="+mn-lt"/>
              </a:rPr>
              <a:t>resources </a:t>
            </a:r>
            <a:r>
              <a:rPr lang="ru-RU" sz="800" dirty="0">
                <a:latin typeface="+mn-lt"/>
              </a:rPr>
              <a:t>и </a:t>
            </a:r>
            <a:r>
              <a:rPr lang="en-US" sz="800" dirty="0">
                <a:latin typeface="+mn-lt"/>
              </a:rPr>
              <a:t>java</a:t>
            </a:r>
            <a:r>
              <a:rPr lang="ru-RU" sz="800" dirty="0">
                <a:latin typeface="+mn-lt"/>
              </a:rPr>
              <a:t>. Папка </a:t>
            </a:r>
            <a:r>
              <a:rPr lang="en-US" sz="800" dirty="0">
                <a:latin typeface="+mn-lt"/>
              </a:rPr>
              <a:t>resources </a:t>
            </a:r>
            <a:r>
              <a:rPr lang="ru-RU" sz="800" dirty="0">
                <a:latin typeface="+mn-lt"/>
              </a:rPr>
              <a:t>содержит один единственный файл, а именно </a:t>
            </a:r>
            <a:r>
              <a:rPr lang="en-US" sz="800" dirty="0">
                <a:latin typeface="+mn-lt"/>
              </a:rPr>
              <a:t>application</a:t>
            </a:r>
            <a:r>
              <a:rPr lang="ru-RU" sz="800" dirty="0">
                <a:latin typeface="+mn-lt"/>
              </a:rPr>
              <a:t>.</a:t>
            </a:r>
            <a:r>
              <a:rPr lang="en-US" sz="800" dirty="0">
                <a:latin typeface="+mn-lt"/>
              </a:rPr>
              <a:t>properties</a:t>
            </a:r>
            <a:r>
              <a:rPr lang="ru-RU" sz="800" dirty="0">
                <a:latin typeface="+mn-lt"/>
              </a:rPr>
              <a:t>, данный файл содержит настройки для подключения базы данных, константное время жизни </a:t>
            </a:r>
            <a:r>
              <a:rPr lang="en-US" sz="800" dirty="0">
                <a:latin typeface="+mn-lt"/>
              </a:rPr>
              <a:t>JWT </a:t>
            </a:r>
            <a:r>
              <a:rPr lang="ru-RU" sz="800" dirty="0" err="1">
                <a:latin typeface="+mn-lt"/>
              </a:rPr>
              <a:t>токена</a:t>
            </a:r>
            <a:r>
              <a:rPr lang="ru-RU" sz="800" dirty="0">
                <a:latin typeface="+mn-lt"/>
              </a:rPr>
              <a:t>, а также кодовое слово, для его расшифровки.</a:t>
            </a:r>
          </a:p>
          <a:p>
            <a:pPr algn="l"/>
            <a:r>
              <a:rPr lang="ru-RU" sz="800" dirty="0">
                <a:latin typeface="+mn-lt"/>
              </a:rPr>
              <a:t>В директории </a:t>
            </a:r>
            <a:r>
              <a:rPr lang="en-US" sz="800" dirty="0">
                <a:latin typeface="+mn-lt"/>
              </a:rPr>
              <a:t>main </a:t>
            </a:r>
            <a:r>
              <a:rPr lang="ru-RU" sz="800" dirty="0">
                <a:latin typeface="+mn-lt"/>
              </a:rPr>
              <a:t>содержится директории </a:t>
            </a:r>
            <a:r>
              <a:rPr lang="en-US" sz="800" dirty="0">
                <a:latin typeface="+mn-lt"/>
              </a:rPr>
              <a:t>com</a:t>
            </a:r>
            <a:r>
              <a:rPr lang="ru-RU" sz="800" dirty="0">
                <a:latin typeface="+mn-lt"/>
              </a:rPr>
              <a:t> &gt; </a:t>
            </a:r>
            <a:r>
              <a:rPr lang="en-US" sz="800" dirty="0" err="1">
                <a:latin typeface="+mn-lt"/>
              </a:rPr>
              <a:t>hse</a:t>
            </a:r>
            <a:r>
              <a:rPr lang="ru-RU" sz="800" dirty="0">
                <a:latin typeface="+mn-lt"/>
              </a:rPr>
              <a:t> &gt; </a:t>
            </a:r>
            <a:r>
              <a:rPr lang="en-US" sz="800" dirty="0">
                <a:latin typeface="+mn-lt"/>
              </a:rPr>
              <a:t>organizer </a:t>
            </a:r>
            <a:r>
              <a:rPr lang="ru-RU" sz="800" dirty="0">
                <a:latin typeface="+mn-lt"/>
              </a:rPr>
              <a:t>в ней располагается файл для запуска сервера </a:t>
            </a:r>
            <a:r>
              <a:rPr lang="en-US" sz="800" dirty="0" err="1">
                <a:latin typeface="+mn-lt"/>
              </a:rPr>
              <a:t>OrganizerApplication</a:t>
            </a:r>
            <a:r>
              <a:rPr lang="ru-RU" sz="800" dirty="0">
                <a:latin typeface="+mn-lt"/>
              </a:rPr>
              <a:t>, а также директории с кодом:</a:t>
            </a:r>
          </a:p>
          <a:p>
            <a:pPr marL="171450" lvl="0" indent="-171450" algn="l">
              <a:buFont typeface="Arial" panose="020B0604020202020204" pitchFamily="34" charset="0"/>
              <a:buChar char="•"/>
            </a:pPr>
            <a:r>
              <a:rPr lang="en-US" sz="800" dirty="0">
                <a:latin typeface="+mn-lt"/>
              </a:rPr>
              <a:t>config </a:t>
            </a:r>
            <a:r>
              <a:rPr lang="ru-RU" sz="800" dirty="0">
                <a:latin typeface="+mn-lt"/>
              </a:rPr>
              <a:t>– в ней содержится файл, который описывает возможности перехода по различным </a:t>
            </a:r>
            <a:r>
              <a:rPr lang="en-US" sz="800" dirty="0">
                <a:latin typeface="+mn-lt"/>
              </a:rPr>
              <a:t>endpoint</a:t>
            </a:r>
            <a:r>
              <a:rPr lang="ru-RU" sz="800" dirty="0">
                <a:latin typeface="+mn-lt"/>
              </a:rPr>
              <a:t>-</a:t>
            </a:r>
            <a:r>
              <a:rPr lang="ru-RU" sz="800" dirty="0" err="1">
                <a:latin typeface="+mn-lt"/>
              </a:rPr>
              <a:t>ам</a:t>
            </a:r>
            <a:r>
              <a:rPr lang="ru-RU" sz="800" dirty="0">
                <a:latin typeface="+mn-lt"/>
              </a:rPr>
              <a:t>: не авторизованных пользователей, пользователей имеющих </a:t>
            </a:r>
            <a:r>
              <a:rPr lang="en-US" sz="800" dirty="0">
                <a:latin typeface="+mn-lt"/>
              </a:rPr>
              <a:t>ROLE</a:t>
            </a:r>
            <a:r>
              <a:rPr lang="ru-RU" sz="800" dirty="0">
                <a:latin typeface="+mn-lt"/>
              </a:rPr>
              <a:t>_</a:t>
            </a:r>
            <a:r>
              <a:rPr lang="en-US" sz="800" dirty="0">
                <a:latin typeface="+mn-lt"/>
              </a:rPr>
              <a:t>USER</a:t>
            </a:r>
            <a:r>
              <a:rPr lang="ru-RU" sz="800" dirty="0">
                <a:latin typeface="+mn-lt"/>
              </a:rPr>
              <a:t>, а также имеющий роль </a:t>
            </a:r>
            <a:r>
              <a:rPr lang="en-US" sz="800" dirty="0">
                <a:latin typeface="+mn-lt"/>
              </a:rPr>
              <a:t>ROLE</a:t>
            </a:r>
            <a:r>
              <a:rPr lang="ru-RU" sz="800" dirty="0">
                <a:latin typeface="+mn-lt"/>
              </a:rPr>
              <a:t>_</a:t>
            </a:r>
            <a:r>
              <a:rPr lang="en-US" sz="800" dirty="0">
                <a:latin typeface="+mn-lt"/>
              </a:rPr>
              <a:t>ADMIN</a:t>
            </a:r>
            <a:r>
              <a:rPr lang="ru-RU" sz="800" dirty="0">
                <a:latin typeface="+mn-lt"/>
              </a:rPr>
              <a:t>;</a:t>
            </a:r>
          </a:p>
          <a:p>
            <a:pPr marL="171450" lvl="0" indent="-171450" algn="l">
              <a:buFont typeface="Arial" panose="020B0604020202020204" pitchFamily="34" charset="0"/>
              <a:buChar char="•"/>
            </a:pPr>
            <a:r>
              <a:rPr lang="en-US" sz="800" dirty="0" err="1">
                <a:latin typeface="+mn-lt"/>
              </a:rPr>
              <a:t>dto</a:t>
            </a:r>
            <a:r>
              <a:rPr lang="ru-RU" sz="800" dirty="0">
                <a:latin typeface="+mn-lt"/>
              </a:rPr>
              <a:t> – в этой директории содержаться </a:t>
            </a:r>
            <a:r>
              <a:rPr lang="ru-RU" sz="800" dirty="0" err="1">
                <a:latin typeface="+mn-lt"/>
              </a:rPr>
              <a:t>сериализуемые</a:t>
            </a:r>
            <a:r>
              <a:rPr lang="ru-RU" sz="800" dirty="0">
                <a:latin typeface="+mn-lt"/>
              </a:rPr>
              <a:t> оболочки для отправки данных на сервер, и получения данных от клиента;</a:t>
            </a:r>
          </a:p>
          <a:p>
            <a:pPr marL="171450" lvl="0" indent="-171450" algn="l">
              <a:buFont typeface="Arial" panose="020B0604020202020204" pitchFamily="34" charset="0"/>
              <a:buChar char="•"/>
            </a:pPr>
            <a:r>
              <a:rPr lang="en-US" sz="800" dirty="0">
                <a:latin typeface="+mn-lt"/>
              </a:rPr>
              <a:t>model</a:t>
            </a:r>
            <a:r>
              <a:rPr lang="ru-RU" sz="800" dirty="0">
                <a:latin typeface="+mn-lt"/>
              </a:rPr>
              <a:t> – в этой директории находятся все сущности хранящиеся в базе данных</a:t>
            </a:r>
          </a:p>
          <a:p>
            <a:pPr marL="171450" lvl="0" indent="-171450" algn="l">
              <a:buFont typeface="Arial" panose="020B0604020202020204" pitchFamily="34" charset="0"/>
              <a:buChar char="•"/>
            </a:pPr>
            <a:r>
              <a:rPr lang="en-US" sz="800" dirty="0">
                <a:latin typeface="+mn-lt"/>
              </a:rPr>
              <a:t>modules</a:t>
            </a:r>
            <a:r>
              <a:rPr lang="ru-RU" sz="800" dirty="0">
                <a:latin typeface="+mn-lt"/>
              </a:rPr>
              <a:t> – данный пакет содержит интерфейс и имплементацию </a:t>
            </a:r>
            <a:r>
              <a:rPr lang="ru-RU" sz="800" dirty="0" err="1">
                <a:latin typeface="+mn-lt"/>
              </a:rPr>
              <a:t>валидатора</a:t>
            </a:r>
            <a:r>
              <a:rPr lang="ru-RU" sz="800" dirty="0">
                <a:latin typeface="+mn-lt"/>
              </a:rPr>
              <a:t> препаратов;</a:t>
            </a:r>
          </a:p>
          <a:p>
            <a:pPr marL="171450" lvl="0" indent="-171450" algn="l">
              <a:buFont typeface="Arial" panose="020B0604020202020204" pitchFamily="34" charset="0"/>
              <a:buChar char="•"/>
            </a:pPr>
            <a:r>
              <a:rPr lang="en-US" sz="800" dirty="0">
                <a:latin typeface="+mn-lt"/>
              </a:rPr>
              <a:t>repository</a:t>
            </a:r>
            <a:r>
              <a:rPr lang="ru-RU" sz="800" dirty="0">
                <a:latin typeface="+mn-lt"/>
              </a:rPr>
              <a:t> – данный пакет содержит </a:t>
            </a:r>
            <a:r>
              <a:rPr lang="en-US" sz="800" dirty="0">
                <a:latin typeface="+mn-lt"/>
              </a:rPr>
              <a:t>CRUD</a:t>
            </a:r>
            <a:r>
              <a:rPr lang="ru-RU" sz="800" dirty="0">
                <a:latin typeface="+mn-lt"/>
              </a:rPr>
              <a:t> [27] классы – </a:t>
            </a:r>
            <a:r>
              <a:rPr lang="ru-RU" sz="800" dirty="0" err="1">
                <a:latin typeface="+mn-lt"/>
              </a:rPr>
              <a:t>репозитории</a:t>
            </a:r>
            <a:r>
              <a:rPr lang="ru-RU" sz="800" dirty="0">
                <a:latin typeface="+mn-lt"/>
              </a:rPr>
              <a:t> для различных сущностей, с их помощью мы взаимодействуем с данными хранящимися в базе данных;</a:t>
            </a:r>
          </a:p>
          <a:p>
            <a:pPr marL="171450" lvl="0" indent="-171450" algn="l">
              <a:buFont typeface="Arial" panose="020B0604020202020204" pitchFamily="34" charset="0"/>
              <a:buChar char="•"/>
            </a:pPr>
            <a:r>
              <a:rPr lang="en-US" sz="800" dirty="0">
                <a:latin typeface="+mn-lt"/>
              </a:rPr>
              <a:t>rest</a:t>
            </a:r>
            <a:r>
              <a:rPr lang="ru-RU" sz="800" dirty="0">
                <a:latin typeface="+mn-lt"/>
              </a:rPr>
              <a:t> – данный пакет содержит описание всех доступных </a:t>
            </a:r>
            <a:r>
              <a:rPr lang="en-US" sz="800" dirty="0">
                <a:latin typeface="+mn-lt"/>
              </a:rPr>
              <a:t>endpoint</a:t>
            </a:r>
            <a:r>
              <a:rPr lang="ru-RU" sz="800" dirty="0">
                <a:latin typeface="+mn-lt"/>
              </a:rPr>
              <a:t>-</a:t>
            </a:r>
            <a:r>
              <a:rPr lang="ru-RU" sz="800" dirty="0" err="1">
                <a:latin typeface="+mn-lt"/>
              </a:rPr>
              <a:t>ов</a:t>
            </a:r>
            <a:r>
              <a:rPr lang="ru-RU" sz="800" dirty="0">
                <a:latin typeface="+mn-lt"/>
              </a:rPr>
              <a:t>;</a:t>
            </a:r>
          </a:p>
          <a:p>
            <a:pPr marL="171450" lvl="0" indent="-171450" algn="l">
              <a:buFont typeface="Arial" panose="020B0604020202020204" pitchFamily="34" charset="0"/>
              <a:buChar char="•"/>
            </a:pPr>
            <a:r>
              <a:rPr lang="en-US" sz="800" dirty="0">
                <a:latin typeface="+mn-lt"/>
              </a:rPr>
              <a:t>security</a:t>
            </a:r>
            <a:r>
              <a:rPr lang="ru-RU" sz="800" dirty="0">
                <a:latin typeface="+mn-lt"/>
              </a:rPr>
              <a:t> – классы находящиеся в данном пакете, реализуют аутентификацию пользователей, с использованием технологии </a:t>
            </a:r>
            <a:r>
              <a:rPr lang="en-US" sz="800" dirty="0">
                <a:latin typeface="+mn-lt"/>
              </a:rPr>
              <a:t>JWT</a:t>
            </a:r>
            <a:r>
              <a:rPr lang="ru-RU" sz="800" dirty="0">
                <a:latin typeface="+mn-lt"/>
              </a:rPr>
              <a:t>;</a:t>
            </a:r>
          </a:p>
          <a:p>
            <a:pPr marL="171450" indent="-171450" algn="l">
              <a:buFont typeface="Arial" panose="020B0604020202020204" pitchFamily="34" charset="0"/>
              <a:buChar char="•"/>
            </a:pPr>
            <a:r>
              <a:rPr lang="en-US" sz="800" dirty="0">
                <a:latin typeface="+mn-lt"/>
              </a:rPr>
              <a:t>service</a:t>
            </a:r>
            <a:r>
              <a:rPr lang="ru-RU" sz="800" dirty="0">
                <a:latin typeface="+mn-lt"/>
              </a:rPr>
              <a:t> – данный пакет содержит интерфейсы и их имплементации, описывающие всю логику взаимодействия с базой данных, а именно обработку данных, сохранение данных, </a:t>
            </a:r>
            <a:r>
              <a:rPr lang="ru-RU" sz="800" dirty="0" err="1">
                <a:latin typeface="+mn-lt"/>
              </a:rPr>
              <a:t>логирование</a:t>
            </a:r>
            <a:r>
              <a:rPr lang="ru-RU" sz="800" dirty="0">
                <a:latin typeface="+mn-lt"/>
              </a:rPr>
              <a:t>, удаление данных, изменение данных. </a:t>
            </a:r>
            <a:endParaRPr kumimoji="0" lang="ru-RU" sz="800" b="0" i="0" u="none" strike="noStrike" cap="none" spc="0" normalizeH="0" baseline="0" dirty="0">
              <a:ln>
                <a:noFill/>
              </a:ln>
              <a:solidFill>
                <a:srgbClr val="000000"/>
              </a:solidFill>
              <a:effectLst/>
              <a:uFillTx/>
              <a:latin typeface="+mn-lt"/>
              <a:ea typeface="+mj-ea"/>
              <a:cs typeface="+mj-cs"/>
              <a:sym typeface="Helvetica Light"/>
            </a:endParaRPr>
          </a:p>
        </p:txBody>
      </p:sp>
    </p:spTree>
    <p:extLst>
      <p:ext uri="{BB962C8B-B14F-4D97-AF65-F5344CB8AC3E}">
        <p14:creationId xmlns:p14="http://schemas.microsoft.com/office/powerpoint/2010/main" val="428791290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31</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a:xfrm>
            <a:off x="1043608" y="36207"/>
            <a:ext cx="8100392" cy="936105"/>
          </a:xfrm>
        </p:spPr>
        <p:txBody>
          <a:bodyPr/>
          <a:lstStyle/>
          <a:p>
            <a:r>
              <a:rPr lang="ru-RU" dirty="0"/>
              <a:t>База данных</a:t>
            </a:r>
          </a:p>
        </p:txBody>
      </p:sp>
      <p:pic>
        <p:nvPicPr>
          <p:cNvPr id="7" name="Picture 12">
            <a:extLst>
              <a:ext uri="{FF2B5EF4-FFF2-40B4-BE49-F238E27FC236}">
                <a16:creationId xmlns:a16="http://schemas.microsoft.com/office/drawing/2014/main" id="{D8521058-8150-D64A-B2B2-D2DC39DC3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713" y="1549572"/>
            <a:ext cx="12961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a:extLst>
              <a:ext uri="{FF2B5EF4-FFF2-40B4-BE49-F238E27FC236}">
                <a16:creationId xmlns:a16="http://schemas.microsoft.com/office/drawing/2014/main" id="{DD38B2D5-C3F7-2B4B-A2BA-2B0FE3338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998" y="2427734"/>
            <a:ext cx="1340140" cy="13401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B4091D-E694-D448-A0DF-79E3E0B0FDE9}"/>
              </a:ext>
            </a:extLst>
          </p:cNvPr>
          <p:cNvSpPr txBox="1"/>
          <p:nvPr/>
        </p:nvSpPr>
        <p:spPr>
          <a:xfrm>
            <a:off x="6300192" y="4507211"/>
            <a:ext cx="1793760" cy="328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ru-RU" sz="1200" b="0" i="0" u="none" strike="noStrike" cap="none" spc="0" normalizeH="0" baseline="0" dirty="0">
                <a:ln>
                  <a:noFill/>
                </a:ln>
                <a:solidFill>
                  <a:srgbClr val="000000"/>
                </a:solidFill>
                <a:effectLst/>
                <a:uFillTx/>
                <a:latin typeface="+mn-lt"/>
                <a:ea typeface="+mj-ea"/>
                <a:cs typeface="+mj-cs"/>
                <a:sym typeface="Helvetica Light"/>
              </a:rPr>
              <a:t>Структура базы данных</a:t>
            </a:r>
          </a:p>
        </p:txBody>
      </p:sp>
      <p:pic>
        <p:nvPicPr>
          <p:cNvPr id="10" name="Рисунок 9">
            <a:extLst>
              <a:ext uri="{FF2B5EF4-FFF2-40B4-BE49-F238E27FC236}">
                <a16:creationId xmlns:a16="http://schemas.microsoft.com/office/drawing/2014/main" id="{E583DC31-C2D3-0642-9525-FABBD9FFAA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108" y="484254"/>
            <a:ext cx="3047332" cy="4046801"/>
          </a:xfrm>
          <a:prstGeom prst="rect">
            <a:avLst/>
          </a:prstGeom>
        </p:spPr>
      </p:pic>
    </p:spTree>
    <p:extLst>
      <p:ext uri="{BB962C8B-B14F-4D97-AF65-F5344CB8AC3E}">
        <p14:creationId xmlns:p14="http://schemas.microsoft.com/office/powerpoint/2010/main" val="28407908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32</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Авторизация пользователей – </a:t>
            </a:r>
            <a:r>
              <a:rPr lang="en-US" dirty="0"/>
              <a:t>JWT</a:t>
            </a:r>
            <a:r>
              <a:rPr lang="ru-RU" dirty="0"/>
              <a:t> </a:t>
            </a:r>
          </a:p>
        </p:txBody>
      </p:sp>
      <p:sp>
        <p:nvSpPr>
          <p:cNvPr id="7" name="Прямоугольник 6">
            <a:extLst>
              <a:ext uri="{FF2B5EF4-FFF2-40B4-BE49-F238E27FC236}">
                <a16:creationId xmlns:a16="http://schemas.microsoft.com/office/drawing/2014/main" id="{F6ACB18C-3FAE-6D45-B687-7B93AC93D5D4}"/>
              </a:ext>
            </a:extLst>
          </p:cNvPr>
          <p:cNvSpPr/>
          <p:nvPr/>
        </p:nvSpPr>
        <p:spPr>
          <a:xfrm>
            <a:off x="143508" y="1347614"/>
            <a:ext cx="8856984" cy="2345322"/>
          </a:xfrm>
          <a:prstGeom prst="rect">
            <a:avLst/>
          </a:prstGeom>
        </p:spPr>
        <p:txBody>
          <a:bodyPr wrap="square">
            <a:spAutoFit/>
          </a:bodyPr>
          <a:lstStyle/>
          <a:p>
            <a:pPr marL="73660" algn="l">
              <a:lnSpc>
                <a:spcPct val="150000"/>
              </a:lnSpc>
            </a:pPr>
            <a:r>
              <a:rPr lang="ru-RU" sz="2000" dirty="0">
                <a:latin typeface="+mn-lt"/>
                <a:ea typeface="Times New Roman" panose="02020603050405020304" pitchFamily="18" charset="0"/>
              </a:rPr>
              <a:t>Авторизация пользователей происходит при помощи технологии </a:t>
            </a:r>
            <a:r>
              <a:rPr lang="en-US" sz="2000" dirty="0">
                <a:latin typeface="+mn-lt"/>
                <a:ea typeface="Times New Roman" panose="02020603050405020304" pitchFamily="18" charset="0"/>
              </a:rPr>
              <a:t>JWT</a:t>
            </a:r>
            <a:r>
              <a:rPr lang="ru-RU" sz="2000" dirty="0">
                <a:latin typeface="+mn-lt"/>
                <a:ea typeface="Times New Roman" panose="02020603050405020304" pitchFamily="18" charset="0"/>
              </a:rPr>
              <a:t>, она позволяет:</a:t>
            </a:r>
          </a:p>
          <a:p>
            <a:pPr marL="342900" lvl="0" indent="-342900" algn="l">
              <a:lnSpc>
                <a:spcPct val="150000"/>
              </a:lnSpc>
              <a:buSzPts val="1200"/>
              <a:buFont typeface="Times New Roman" panose="02020603050405020304" pitchFamily="18" charset="0"/>
              <a:buChar char="-"/>
            </a:pPr>
            <a:r>
              <a:rPr lang="ru-RU" sz="2000" dirty="0">
                <a:latin typeface="+mn-lt"/>
                <a:ea typeface="Times New Roman" panose="02020603050405020304" pitchFamily="18" charset="0"/>
              </a:rPr>
              <a:t>Конфигурировать содержимое </a:t>
            </a:r>
            <a:r>
              <a:rPr lang="ru-RU" sz="2000" dirty="0" err="1">
                <a:latin typeface="+mn-lt"/>
                <a:ea typeface="Times New Roman" panose="02020603050405020304" pitchFamily="18" charset="0"/>
              </a:rPr>
              <a:t>токена</a:t>
            </a:r>
            <a:endParaRPr lang="ru-RU" sz="2000" dirty="0">
              <a:latin typeface="+mn-lt"/>
              <a:ea typeface="Times New Roman" panose="02020603050405020304" pitchFamily="18" charset="0"/>
            </a:endParaRPr>
          </a:p>
          <a:p>
            <a:pPr marL="342900" lvl="0" indent="-342900" algn="l">
              <a:lnSpc>
                <a:spcPct val="150000"/>
              </a:lnSpc>
              <a:buSzPts val="1200"/>
              <a:buFont typeface="Times New Roman" panose="02020603050405020304" pitchFamily="18" charset="0"/>
              <a:buChar char="-"/>
            </a:pPr>
            <a:r>
              <a:rPr lang="ru-RU" sz="2000" dirty="0">
                <a:latin typeface="+mn-lt"/>
                <a:ea typeface="Times New Roman" panose="02020603050405020304" pitchFamily="18" charset="0"/>
              </a:rPr>
              <a:t>Регулировать время жизни </a:t>
            </a:r>
            <a:r>
              <a:rPr lang="ru-RU" sz="2000" dirty="0" err="1">
                <a:latin typeface="+mn-lt"/>
                <a:ea typeface="Times New Roman" panose="02020603050405020304" pitchFamily="18" charset="0"/>
              </a:rPr>
              <a:t>токена</a:t>
            </a:r>
            <a:r>
              <a:rPr lang="ru-RU" sz="2000" dirty="0">
                <a:latin typeface="+mn-lt"/>
                <a:ea typeface="Times New Roman" panose="02020603050405020304" pitchFamily="18" charset="0"/>
              </a:rPr>
              <a:t> авторизации</a:t>
            </a:r>
          </a:p>
          <a:p>
            <a:pPr marL="342900" lvl="0" indent="-342900" algn="l">
              <a:lnSpc>
                <a:spcPct val="150000"/>
              </a:lnSpc>
              <a:buSzPts val="1200"/>
              <a:buFont typeface="Times New Roman" panose="02020603050405020304" pitchFamily="18" charset="0"/>
              <a:buChar char="-"/>
            </a:pPr>
            <a:r>
              <a:rPr lang="ru-RU" sz="2000" dirty="0">
                <a:latin typeface="+mn-lt"/>
                <a:ea typeface="Times New Roman" panose="02020603050405020304" pitchFamily="18" charset="0"/>
              </a:rPr>
              <a:t>Позволяет передавать данные в зашифрованном виде</a:t>
            </a:r>
          </a:p>
        </p:txBody>
      </p:sp>
    </p:spTree>
    <p:extLst>
      <p:ext uri="{BB962C8B-B14F-4D97-AF65-F5344CB8AC3E}">
        <p14:creationId xmlns:p14="http://schemas.microsoft.com/office/powerpoint/2010/main" val="344100105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33</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Структура </a:t>
            </a:r>
            <a:r>
              <a:rPr lang="en-US" dirty="0"/>
              <a:t>JWT</a:t>
            </a:r>
            <a:r>
              <a:rPr lang="ru-RU" dirty="0"/>
              <a:t> </a:t>
            </a:r>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58098346-6F43-BA41-AF84-2F133D4FA663}"/>
              </a:ext>
            </a:extLst>
          </p:cNvPr>
          <p:cNvPicPr/>
          <p:nvPr/>
        </p:nvPicPr>
        <p:blipFill>
          <a:blip r:embed="rId2"/>
          <a:stretch>
            <a:fillRect/>
          </a:stretch>
        </p:blipFill>
        <p:spPr>
          <a:xfrm>
            <a:off x="1648460" y="1203598"/>
            <a:ext cx="5847080" cy="3299460"/>
          </a:xfrm>
          <a:prstGeom prst="rect">
            <a:avLst/>
          </a:prstGeom>
        </p:spPr>
      </p:pic>
    </p:spTree>
    <p:extLst>
      <p:ext uri="{BB962C8B-B14F-4D97-AF65-F5344CB8AC3E}">
        <p14:creationId xmlns:p14="http://schemas.microsoft.com/office/powerpoint/2010/main" val="21371055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34</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Запросы к серверу </a:t>
            </a:r>
          </a:p>
        </p:txBody>
      </p:sp>
      <p:pic>
        <p:nvPicPr>
          <p:cNvPr id="7" name="Рисунок 6" descr="Изображение выглядит как текст&#10;&#10;Автоматически созданное описание">
            <a:extLst>
              <a:ext uri="{FF2B5EF4-FFF2-40B4-BE49-F238E27FC236}">
                <a16:creationId xmlns:a16="http://schemas.microsoft.com/office/drawing/2014/main" id="{899D282E-581B-164F-AFE0-8D6F23A3B44D}"/>
              </a:ext>
            </a:extLst>
          </p:cNvPr>
          <p:cNvPicPr/>
          <p:nvPr/>
        </p:nvPicPr>
        <p:blipFill>
          <a:blip r:embed="rId3"/>
          <a:stretch>
            <a:fillRect/>
          </a:stretch>
        </p:blipFill>
        <p:spPr>
          <a:xfrm>
            <a:off x="1187624" y="2618792"/>
            <a:ext cx="6616526" cy="2059884"/>
          </a:xfrm>
          <a:prstGeom prst="rect">
            <a:avLst/>
          </a:prstGeom>
        </p:spPr>
      </p:pic>
      <p:sp>
        <p:nvSpPr>
          <p:cNvPr id="4" name="TextBox 3">
            <a:extLst>
              <a:ext uri="{FF2B5EF4-FFF2-40B4-BE49-F238E27FC236}">
                <a16:creationId xmlns:a16="http://schemas.microsoft.com/office/drawing/2014/main" id="{62272EF2-FCD7-D349-A651-739BFA507C62}"/>
              </a:ext>
            </a:extLst>
          </p:cNvPr>
          <p:cNvSpPr txBox="1"/>
          <p:nvPr/>
        </p:nvSpPr>
        <p:spPr>
          <a:xfrm>
            <a:off x="107504" y="1454050"/>
            <a:ext cx="8424936"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821531"/>
            <a:r>
              <a:rPr lang="ru-RU" sz="1200" dirty="0">
                <a:latin typeface="+mn-lt"/>
                <a:ea typeface="Times New Roman" panose="02020603050405020304" pitchFamily="18" charset="0"/>
                <a:cs typeface="Arial" panose="020B0604020202020204" pitchFamily="34" charset="0"/>
              </a:rPr>
              <a:t>Сервер представляет собой </a:t>
            </a:r>
            <a:r>
              <a:rPr lang="en-US" sz="1200" dirty="0">
                <a:latin typeface="+mn-lt"/>
                <a:ea typeface="Times New Roman" panose="02020603050405020304" pitchFamily="18" charset="0"/>
                <a:cs typeface="Arial" panose="020B0604020202020204" pitchFamily="34" charset="0"/>
              </a:rPr>
              <a:t>REST </a:t>
            </a:r>
            <a:r>
              <a:rPr lang="ru-RU" sz="1200" dirty="0">
                <a:latin typeface="+mn-lt"/>
                <a:ea typeface="Times New Roman" panose="02020603050405020304" pitchFamily="18" charset="0"/>
                <a:cs typeface="Arial" panose="020B0604020202020204" pitchFamily="34" charset="0"/>
              </a:rPr>
              <a:t>сервис, соответственно работает на основе </a:t>
            </a:r>
            <a:r>
              <a:rPr lang="en-US" sz="1200" dirty="0">
                <a:latin typeface="+mn-lt"/>
                <a:ea typeface="Times New Roman" panose="02020603050405020304" pitchFamily="18" charset="0"/>
                <a:cs typeface="Arial" panose="020B0604020202020204" pitchFamily="34" charset="0"/>
              </a:rPr>
              <a:t>HTTP </a:t>
            </a:r>
            <a:r>
              <a:rPr lang="ru-RU" sz="1200" dirty="0">
                <a:latin typeface="+mn-lt"/>
                <a:ea typeface="Times New Roman" panose="02020603050405020304" pitchFamily="18" charset="0"/>
                <a:cs typeface="Arial" panose="020B0604020202020204" pitchFamily="34" charset="0"/>
              </a:rPr>
              <a:t>и поддерживает следующие типы запросов: </a:t>
            </a:r>
            <a:r>
              <a:rPr lang="en-US" sz="1200" dirty="0">
                <a:latin typeface="+mn-lt"/>
                <a:ea typeface="Times New Roman" panose="02020603050405020304" pitchFamily="18" charset="0"/>
                <a:cs typeface="Arial" panose="020B0604020202020204" pitchFamily="34" charset="0"/>
              </a:rPr>
              <a:t>GET</a:t>
            </a:r>
            <a:r>
              <a:rPr lang="ru-RU" sz="1200" dirty="0">
                <a:latin typeface="+mn-lt"/>
                <a:ea typeface="Times New Roman" panose="02020603050405020304" pitchFamily="18" charset="0"/>
                <a:cs typeface="Arial" panose="020B0604020202020204" pitchFamily="34" charset="0"/>
              </a:rPr>
              <a:t>, </a:t>
            </a:r>
            <a:r>
              <a:rPr lang="en-US" sz="1200" dirty="0">
                <a:latin typeface="+mn-lt"/>
                <a:ea typeface="Times New Roman" panose="02020603050405020304" pitchFamily="18" charset="0"/>
                <a:cs typeface="Arial" panose="020B0604020202020204" pitchFamily="34" charset="0"/>
              </a:rPr>
              <a:t>POST</a:t>
            </a:r>
            <a:r>
              <a:rPr lang="ru-RU" sz="1200" dirty="0">
                <a:latin typeface="+mn-lt"/>
                <a:ea typeface="Times New Roman" panose="02020603050405020304" pitchFamily="18" charset="0"/>
                <a:cs typeface="Arial" panose="020B0604020202020204" pitchFamily="34" charset="0"/>
              </a:rPr>
              <a:t>, </a:t>
            </a:r>
            <a:r>
              <a:rPr lang="en-US" sz="1200" dirty="0">
                <a:latin typeface="+mn-lt"/>
                <a:ea typeface="Times New Roman" panose="02020603050405020304" pitchFamily="18" charset="0"/>
                <a:cs typeface="Arial" panose="020B0604020202020204" pitchFamily="34" charset="0"/>
              </a:rPr>
              <a:t>DELETE</a:t>
            </a:r>
            <a:r>
              <a:rPr lang="ru-RU" sz="1200" dirty="0">
                <a:latin typeface="+mn-lt"/>
                <a:ea typeface="Times New Roman" panose="02020603050405020304" pitchFamily="18" charset="0"/>
                <a:cs typeface="Arial" panose="020B0604020202020204" pitchFamily="34" charset="0"/>
              </a:rPr>
              <a:t>, </a:t>
            </a:r>
            <a:r>
              <a:rPr lang="en-US" sz="1200" dirty="0">
                <a:latin typeface="+mn-lt"/>
                <a:ea typeface="Times New Roman" panose="02020603050405020304" pitchFamily="18" charset="0"/>
                <a:cs typeface="Arial" panose="020B0604020202020204" pitchFamily="34" charset="0"/>
              </a:rPr>
              <a:t>PUT</a:t>
            </a:r>
            <a:r>
              <a:rPr lang="ru-RU" sz="1200" dirty="0">
                <a:latin typeface="+mn-lt"/>
                <a:ea typeface="Times New Roman" panose="02020603050405020304" pitchFamily="18" charset="0"/>
                <a:cs typeface="Arial" panose="020B0604020202020204" pitchFamily="34" charset="0"/>
              </a:rPr>
              <a:t>. Запросы содержат заголовки – в нашем случае </a:t>
            </a:r>
            <a:r>
              <a:rPr lang="en-US" sz="1200" dirty="0">
                <a:latin typeface="+mn-lt"/>
                <a:ea typeface="Times New Roman" panose="02020603050405020304" pitchFamily="18" charset="0"/>
                <a:cs typeface="Arial" panose="020B0604020202020204" pitchFamily="34" charset="0"/>
              </a:rPr>
              <a:t>Authorization</a:t>
            </a:r>
            <a:r>
              <a:rPr lang="ru-RU" sz="1200" dirty="0">
                <a:latin typeface="+mn-lt"/>
                <a:ea typeface="Times New Roman" panose="02020603050405020304" pitchFamily="18" charset="0"/>
                <a:cs typeface="Arial" panose="020B0604020202020204" pitchFamily="34" charset="0"/>
              </a:rPr>
              <a:t>: его значение </a:t>
            </a:r>
            <a:r>
              <a:rPr lang="en-US" sz="1200" dirty="0">
                <a:latin typeface="+mn-lt"/>
                <a:ea typeface="Times New Roman" panose="02020603050405020304" pitchFamily="18" charset="0"/>
                <a:cs typeface="Arial" panose="020B0604020202020204" pitchFamily="34" charset="0"/>
              </a:rPr>
              <a:t>Bearer</a:t>
            </a:r>
            <a:r>
              <a:rPr lang="ru-RU" sz="1200" dirty="0">
                <a:latin typeface="+mn-lt"/>
                <a:ea typeface="Times New Roman" panose="02020603050405020304" pitchFamily="18" charset="0"/>
                <a:cs typeface="Arial" panose="020B0604020202020204" pitchFamily="34" charset="0"/>
              </a:rPr>
              <a:t>_ + </a:t>
            </a:r>
            <a:r>
              <a:rPr lang="en-US" sz="1200" dirty="0">
                <a:latin typeface="+mn-lt"/>
                <a:ea typeface="Times New Roman" panose="02020603050405020304" pitchFamily="18" charset="0"/>
                <a:cs typeface="Arial" panose="020B0604020202020204" pitchFamily="34" charset="0"/>
              </a:rPr>
              <a:t>token</a:t>
            </a:r>
            <a:r>
              <a:rPr lang="ru-RU" sz="1200" dirty="0">
                <a:latin typeface="+mn-lt"/>
                <a:ea typeface="Times New Roman" panose="02020603050405020304" pitchFamily="18" charset="0"/>
                <a:cs typeface="Arial" panose="020B0604020202020204" pitchFamily="34" charset="0"/>
              </a:rPr>
              <a:t>, где </a:t>
            </a:r>
            <a:r>
              <a:rPr lang="en-US" sz="1200" dirty="0">
                <a:latin typeface="+mn-lt"/>
                <a:ea typeface="Times New Roman" panose="02020603050405020304" pitchFamily="18" charset="0"/>
                <a:cs typeface="Arial" panose="020B0604020202020204" pitchFamily="34" charset="0"/>
              </a:rPr>
              <a:t>token</a:t>
            </a:r>
            <a:r>
              <a:rPr lang="ru-RU" sz="1200" dirty="0">
                <a:latin typeface="+mn-lt"/>
                <a:ea typeface="Times New Roman" panose="02020603050405020304" pitchFamily="18" charset="0"/>
                <a:cs typeface="Arial" panose="020B0604020202020204" pitchFamily="34" charset="0"/>
              </a:rPr>
              <a:t> это уникальный </a:t>
            </a:r>
            <a:r>
              <a:rPr lang="ru-RU" sz="1200" dirty="0" err="1">
                <a:latin typeface="+mn-lt"/>
                <a:ea typeface="Times New Roman" panose="02020603050405020304" pitchFamily="18" charset="0"/>
                <a:cs typeface="Arial" panose="020B0604020202020204" pitchFamily="34" charset="0"/>
              </a:rPr>
              <a:t>токен</a:t>
            </a:r>
            <a:r>
              <a:rPr lang="ru-RU" sz="1200" dirty="0">
                <a:latin typeface="+mn-lt"/>
                <a:ea typeface="Times New Roman" panose="02020603050405020304" pitchFamily="18" charset="0"/>
                <a:cs typeface="Arial" panose="020B0604020202020204" pitchFamily="34" charset="0"/>
              </a:rPr>
              <a:t> сессии пользователя, а также некоторые стандартные заголовки</a:t>
            </a:r>
            <a:endParaRPr kumimoji="0" lang="ru-RU" sz="1200" b="0" i="0" u="none" strike="noStrike" cap="none" spc="0" normalizeH="0" baseline="0" dirty="0">
              <a:ln>
                <a:noFill/>
              </a:ln>
              <a:solidFill>
                <a:srgbClr val="000000"/>
              </a:solidFill>
              <a:effectLst/>
              <a:uFillTx/>
              <a:latin typeface="+mn-lt"/>
              <a:ea typeface="+mj-ea"/>
              <a:cs typeface="+mj-cs"/>
              <a:sym typeface="Helvetica Light"/>
            </a:endParaRPr>
          </a:p>
        </p:txBody>
      </p:sp>
    </p:spTree>
    <p:extLst>
      <p:ext uri="{BB962C8B-B14F-4D97-AF65-F5344CB8AC3E}">
        <p14:creationId xmlns:p14="http://schemas.microsoft.com/office/powerpoint/2010/main" val="122518477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35</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Запросы к серверу </a:t>
            </a:r>
          </a:p>
        </p:txBody>
      </p:sp>
      <p:sp>
        <p:nvSpPr>
          <p:cNvPr id="3" name="Прямоугольник 2">
            <a:extLst>
              <a:ext uri="{FF2B5EF4-FFF2-40B4-BE49-F238E27FC236}">
                <a16:creationId xmlns:a16="http://schemas.microsoft.com/office/drawing/2014/main" id="{7970B8F8-C1DC-764A-AD93-4AC39A679E7D}"/>
              </a:ext>
            </a:extLst>
          </p:cNvPr>
          <p:cNvSpPr/>
          <p:nvPr/>
        </p:nvSpPr>
        <p:spPr>
          <a:xfrm>
            <a:off x="-343293" y="1005886"/>
            <a:ext cx="9144000" cy="977191"/>
          </a:xfrm>
          <a:prstGeom prst="rect">
            <a:avLst/>
          </a:prstGeom>
        </p:spPr>
        <p:txBody>
          <a:bodyPr wrap="square">
            <a:spAutoFit/>
          </a:bodyPr>
          <a:lstStyle/>
          <a:p>
            <a:pPr marL="73660" indent="383540" algn="l"/>
            <a:r>
              <a:rPr lang="ru-RU" dirty="0">
                <a:latin typeface="Arial" panose="020B0604020202020204" pitchFamily="34" charset="0"/>
                <a:cs typeface="Arial" panose="020B0604020202020204" pitchFamily="34" charset="0"/>
              </a:rPr>
              <a:t>Также каждый запрос содержит тело в формате </a:t>
            </a:r>
            <a:r>
              <a:rPr lang="en-US" dirty="0">
                <a:latin typeface="Arial" panose="020B0604020202020204" pitchFamily="34" charset="0"/>
                <a:cs typeface="Arial" panose="020B0604020202020204" pitchFamily="34" charset="0"/>
              </a:rPr>
              <a:t>JSON</a:t>
            </a:r>
            <a:r>
              <a:rPr lang="ru-RU" dirty="0">
                <a:latin typeface="Arial" panose="020B0604020202020204" pitchFamily="34" charset="0"/>
                <a:cs typeface="Arial" panose="020B0604020202020204" pitchFamily="34" charset="0"/>
              </a:rPr>
              <a:t>, структура всех 			  возможных объектов для обработки сервером описаны в пакете </a:t>
            </a:r>
            <a:r>
              <a:rPr lang="en-US" dirty="0">
                <a:latin typeface="Arial" panose="020B0604020202020204" pitchFamily="34" charset="0"/>
                <a:cs typeface="Arial" panose="020B0604020202020204" pitchFamily="34" charset="0"/>
              </a:rPr>
              <a:t>DTO </a:t>
            </a:r>
            <a:r>
              <a:rPr lang="ru-R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Data </a:t>
            </a:r>
            <a:r>
              <a:rPr lang="ru-RU"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Transfer Objects </a:t>
            </a:r>
            <a:r>
              <a:rPr lang="ru-RU" sz="2000" dirty="0">
                <a:latin typeface="Arial" panose="020B0604020202020204" pitchFamily="34" charset="0"/>
                <a:cs typeface="Arial" panose="020B0604020202020204" pitchFamily="34" charset="0"/>
              </a:rPr>
              <a:t> </a:t>
            </a:r>
            <a:endParaRPr lang="ru-RU" dirty="0">
              <a:latin typeface="Arial" panose="020B0604020202020204" pitchFamily="34" charset="0"/>
              <a:cs typeface="Arial" panose="020B0604020202020204" pitchFamily="34" charset="0"/>
            </a:endParaRPr>
          </a:p>
        </p:txBody>
      </p:sp>
      <p:pic>
        <p:nvPicPr>
          <p:cNvPr id="7" name="Рисунок 6" descr="Изображение выглядит как текст&#10;&#10;Автоматически созданное описание">
            <a:extLst>
              <a:ext uri="{FF2B5EF4-FFF2-40B4-BE49-F238E27FC236}">
                <a16:creationId xmlns:a16="http://schemas.microsoft.com/office/drawing/2014/main" id="{E91818F1-2FF4-9445-872F-BD19D5A4AA7E}"/>
              </a:ext>
            </a:extLst>
          </p:cNvPr>
          <p:cNvPicPr/>
          <p:nvPr/>
        </p:nvPicPr>
        <p:blipFill>
          <a:blip r:embed="rId2"/>
          <a:stretch>
            <a:fillRect/>
          </a:stretch>
        </p:blipFill>
        <p:spPr>
          <a:xfrm>
            <a:off x="2698750" y="2410414"/>
            <a:ext cx="3746500" cy="1727200"/>
          </a:xfrm>
          <a:prstGeom prst="rect">
            <a:avLst/>
          </a:prstGeom>
        </p:spPr>
      </p:pic>
    </p:spTree>
    <p:extLst>
      <p:ext uri="{BB962C8B-B14F-4D97-AF65-F5344CB8AC3E}">
        <p14:creationId xmlns:p14="http://schemas.microsoft.com/office/powerpoint/2010/main" val="150892454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4882A09-BF04-43E2-8328-4E3418348B7D}"/>
              </a:ext>
            </a:extLst>
          </p:cNvPr>
          <p:cNvSpPr>
            <a:spLocks noGrp="1"/>
          </p:cNvSpPr>
          <p:nvPr>
            <p:ph type="sldNum" sz="quarter" idx="2"/>
          </p:nvPr>
        </p:nvSpPr>
        <p:spPr/>
        <p:txBody>
          <a:bodyPr/>
          <a:lstStyle/>
          <a:p>
            <a:fld id="{86CB4B4D-7CA3-9044-876B-883B54F8677D}" type="slidenum">
              <a:rPr lang="ru-RU" smtClean="0"/>
              <a:pPr/>
              <a:t>36</a:t>
            </a:fld>
            <a:endParaRPr lang="ru-RU" dirty="0"/>
          </a:p>
        </p:txBody>
      </p:sp>
      <p:sp>
        <p:nvSpPr>
          <p:cNvPr id="5" name="Нижний колонтитул 4">
            <a:extLst>
              <a:ext uri="{FF2B5EF4-FFF2-40B4-BE49-F238E27FC236}">
                <a16:creationId xmlns:a16="http://schemas.microsoft.com/office/drawing/2014/main" id="{FD2408EE-8DC7-4534-9C82-452C84CFDCAD}"/>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6" name="Заголовок 5">
            <a:extLst>
              <a:ext uri="{FF2B5EF4-FFF2-40B4-BE49-F238E27FC236}">
                <a16:creationId xmlns:a16="http://schemas.microsoft.com/office/drawing/2014/main" id="{B1D92E09-6E8D-B64B-A09D-5BDF8CB0A9E9}"/>
              </a:ext>
            </a:extLst>
          </p:cNvPr>
          <p:cNvSpPr>
            <a:spLocks noGrp="1"/>
          </p:cNvSpPr>
          <p:nvPr>
            <p:ph type="title"/>
          </p:nvPr>
        </p:nvSpPr>
        <p:spPr/>
        <p:txBody>
          <a:bodyPr/>
          <a:lstStyle/>
          <a:p>
            <a:r>
              <a:rPr lang="ru-RU" dirty="0"/>
              <a:t>Ответы сервера </a:t>
            </a:r>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9EFC1AFB-45BE-D745-9C5D-BB7BC0E504F0}"/>
              </a:ext>
            </a:extLst>
          </p:cNvPr>
          <p:cNvPicPr/>
          <p:nvPr/>
        </p:nvPicPr>
        <p:blipFill>
          <a:blip r:embed="rId2"/>
          <a:stretch>
            <a:fillRect/>
          </a:stretch>
        </p:blipFill>
        <p:spPr>
          <a:xfrm>
            <a:off x="803641" y="1491630"/>
            <a:ext cx="4572000" cy="2335361"/>
          </a:xfrm>
          <a:prstGeom prst="rect">
            <a:avLst/>
          </a:prstGeom>
        </p:spPr>
      </p:pic>
      <p:sp>
        <p:nvSpPr>
          <p:cNvPr id="4" name="TextBox 3">
            <a:extLst>
              <a:ext uri="{FF2B5EF4-FFF2-40B4-BE49-F238E27FC236}">
                <a16:creationId xmlns:a16="http://schemas.microsoft.com/office/drawing/2014/main" id="{26B0F334-82CC-AB42-BCD2-0FF26FA8DE7E}"/>
              </a:ext>
            </a:extLst>
          </p:cNvPr>
          <p:cNvSpPr txBox="1"/>
          <p:nvPr/>
        </p:nvSpPr>
        <p:spPr>
          <a:xfrm>
            <a:off x="792729" y="987575"/>
            <a:ext cx="3238066" cy="328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ru-RU" sz="1200" dirty="0"/>
              <a:t>Пример возврата списка объектов сервера</a:t>
            </a:r>
            <a:endParaRPr kumimoji="0" lang="ru-RU" sz="12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7" name="Прямоугольник 6">
            <a:extLst>
              <a:ext uri="{FF2B5EF4-FFF2-40B4-BE49-F238E27FC236}">
                <a16:creationId xmlns:a16="http://schemas.microsoft.com/office/drawing/2014/main" id="{84A7C3AD-8A43-1740-8BD2-F44E37E4579D}"/>
              </a:ext>
            </a:extLst>
          </p:cNvPr>
          <p:cNvSpPr/>
          <p:nvPr/>
        </p:nvSpPr>
        <p:spPr>
          <a:xfrm>
            <a:off x="6729107" y="965758"/>
            <a:ext cx="2339752" cy="646331"/>
          </a:xfrm>
          <a:prstGeom prst="rect">
            <a:avLst/>
          </a:prstGeom>
        </p:spPr>
        <p:txBody>
          <a:bodyPr wrap="square">
            <a:spAutoFit/>
          </a:bodyPr>
          <a:lstStyle/>
          <a:p>
            <a:pPr algn="l"/>
            <a:r>
              <a:rPr lang="en-US" sz="1200" dirty="0"/>
              <a:t>HTTP response code</a:t>
            </a:r>
            <a:r>
              <a:rPr lang="ru-RU" sz="1200" dirty="0"/>
              <a:t> – что отображает статус выполнения запроса </a:t>
            </a:r>
          </a:p>
        </p:txBody>
      </p:sp>
      <p:pic>
        <p:nvPicPr>
          <p:cNvPr id="9" name="Рисунок 8" descr="Изображение выглядит как стол&#10;&#10;Автоматически созданное описание">
            <a:extLst>
              <a:ext uri="{FF2B5EF4-FFF2-40B4-BE49-F238E27FC236}">
                <a16:creationId xmlns:a16="http://schemas.microsoft.com/office/drawing/2014/main" id="{3F86E163-1166-5B4E-8DE9-8A7F06F5666A}"/>
              </a:ext>
            </a:extLst>
          </p:cNvPr>
          <p:cNvPicPr/>
          <p:nvPr/>
        </p:nvPicPr>
        <p:blipFill>
          <a:blip r:embed="rId3">
            <a:extLst>
              <a:ext uri="{28A0092B-C50C-407E-A947-70E740481C1C}">
                <a14:useLocalDpi xmlns:a14="http://schemas.microsoft.com/office/drawing/2010/main" val="0"/>
              </a:ext>
            </a:extLst>
          </a:blip>
          <a:stretch>
            <a:fillRect/>
          </a:stretch>
        </p:blipFill>
        <p:spPr>
          <a:xfrm>
            <a:off x="6381441" y="1847172"/>
            <a:ext cx="2417011" cy="1080118"/>
          </a:xfrm>
          <a:prstGeom prst="rect">
            <a:avLst/>
          </a:prstGeom>
        </p:spPr>
      </p:pic>
    </p:spTree>
    <p:extLst>
      <p:ext uri="{BB962C8B-B14F-4D97-AF65-F5344CB8AC3E}">
        <p14:creationId xmlns:p14="http://schemas.microsoft.com/office/powerpoint/2010/main" val="8160390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7CD12CB-D94D-3F4F-9918-88BDE1FAF2EF}"/>
              </a:ext>
            </a:extLst>
          </p:cNvPr>
          <p:cNvSpPr>
            <a:spLocks noGrp="1"/>
          </p:cNvSpPr>
          <p:nvPr>
            <p:ph type="sldNum" sz="quarter" idx="2"/>
          </p:nvPr>
        </p:nvSpPr>
        <p:spPr/>
        <p:txBody>
          <a:bodyPr/>
          <a:lstStyle/>
          <a:p>
            <a:fld id="{86CB4B4D-7CA3-9044-876B-883B54F8677D}" type="slidenum">
              <a:rPr lang="ru-RU" smtClean="0"/>
              <a:pPr/>
              <a:t>37</a:t>
            </a:fld>
            <a:endParaRPr lang="ru-RU" dirty="0"/>
          </a:p>
        </p:txBody>
      </p:sp>
      <p:sp>
        <p:nvSpPr>
          <p:cNvPr id="4" name="Нижний колонтитул 3">
            <a:extLst>
              <a:ext uri="{FF2B5EF4-FFF2-40B4-BE49-F238E27FC236}">
                <a16:creationId xmlns:a16="http://schemas.microsoft.com/office/drawing/2014/main" id="{5CE336F0-168A-7E48-BE90-86A91EF9D4FA}"/>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5" name="Заголовок 4">
            <a:extLst>
              <a:ext uri="{FF2B5EF4-FFF2-40B4-BE49-F238E27FC236}">
                <a16:creationId xmlns:a16="http://schemas.microsoft.com/office/drawing/2014/main" id="{61B0DF5E-094F-8C41-8254-6BDB6AA5C619}"/>
              </a:ext>
            </a:extLst>
          </p:cNvPr>
          <p:cNvSpPr>
            <a:spLocks noGrp="1"/>
          </p:cNvSpPr>
          <p:nvPr>
            <p:ph type="title"/>
          </p:nvPr>
        </p:nvSpPr>
        <p:spPr/>
        <p:txBody>
          <a:bodyPr/>
          <a:lstStyle/>
          <a:p>
            <a:r>
              <a:rPr lang="ru-RU" dirty="0">
                <a:solidFill>
                  <a:srgbClr val="002060"/>
                </a:solidFill>
              </a:rPr>
              <a:t>Диаграмма классов клиента</a:t>
            </a:r>
            <a:endParaRPr lang="ru-RU" dirty="0"/>
          </a:p>
        </p:txBody>
      </p:sp>
      <p:pic>
        <p:nvPicPr>
          <p:cNvPr id="7" name="Рисунок 6">
            <a:extLst>
              <a:ext uri="{FF2B5EF4-FFF2-40B4-BE49-F238E27FC236}">
                <a16:creationId xmlns:a16="http://schemas.microsoft.com/office/drawing/2014/main" id="{93DA0C39-A0EE-9842-9F0C-B8539DAF7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987575"/>
            <a:ext cx="5256584" cy="3834010"/>
          </a:xfrm>
          <a:prstGeom prst="rect">
            <a:avLst/>
          </a:prstGeom>
        </p:spPr>
      </p:pic>
    </p:spTree>
    <p:extLst>
      <p:ext uri="{BB962C8B-B14F-4D97-AF65-F5344CB8AC3E}">
        <p14:creationId xmlns:p14="http://schemas.microsoft.com/office/powerpoint/2010/main" val="2340214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D1040B3A-3121-46B4-BB28-8312DA1D756A}"/>
              </a:ext>
            </a:extLst>
          </p:cNvPr>
          <p:cNvSpPr>
            <a:spLocks noGrp="1"/>
          </p:cNvSpPr>
          <p:nvPr>
            <p:ph type="sldNum" sz="quarter" idx="2"/>
          </p:nvPr>
        </p:nvSpPr>
        <p:spPr>
          <a:xfrm>
            <a:off x="8815531" y="4867005"/>
            <a:ext cx="285335" cy="282769"/>
          </a:xfrm>
        </p:spPr>
        <p:txBody>
          <a:bodyPr wrap="none">
            <a:normAutofit/>
          </a:bodyPr>
          <a:lstStyle/>
          <a:p>
            <a:pPr>
              <a:spcAft>
                <a:spcPts val="600"/>
              </a:spcAft>
            </a:pPr>
            <a:fld id="{86CB4B4D-7CA3-9044-876B-883B54F8677D}" type="slidenum">
              <a:rPr lang="ru-RU" smtClean="0"/>
              <a:pPr>
                <a:spcAft>
                  <a:spcPts val="600"/>
                </a:spcAft>
              </a:pPr>
              <a:t>4</a:t>
            </a:fld>
            <a:endParaRPr lang="ru-RU"/>
          </a:p>
        </p:txBody>
      </p:sp>
      <p:sp>
        <p:nvSpPr>
          <p:cNvPr id="4" name="Текст 3">
            <a:extLst>
              <a:ext uri="{FF2B5EF4-FFF2-40B4-BE49-F238E27FC236}">
                <a16:creationId xmlns:a16="http://schemas.microsoft.com/office/drawing/2014/main" id="{9E1ECB55-096E-4328-BB20-D91CBE08F61C}"/>
              </a:ext>
            </a:extLst>
          </p:cNvPr>
          <p:cNvSpPr>
            <a:spLocks noGrp="1"/>
          </p:cNvSpPr>
          <p:nvPr>
            <p:ph type="body" idx="1"/>
          </p:nvPr>
        </p:nvSpPr>
        <p:spPr>
          <a:xfrm>
            <a:off x="251520" y="1131590"/>
            <a:ext cx="8712968" cy="3699410"/>
          </a:xfrm>
        </p:spPr>
        <p:txBody>
          <a:bodyPr anchor="t">
            <a:normAutofit/>
          </a:bodyPr>
          <a:lstStyle/>
          <a:p>
            <a:pPr>
              <a:lnSpc>
                <a:spcPct val="90000"/>
              </a:lnSpc>
            </a:pPr>
            <a:r>
              <a:rPr lang="en-US" sz="1400" b="1"/>
              <a:t>Java </a:t>
            </a:r>
            <a:r>
              <a:rPr lang="ru-RU" sz="1400" b="1"/>
              <a:t>– </a:t>
            </a:r>
            <a:r>
              <a:rPr lang="ru-RU" sz="1400"/>
              <a:t>строго типизированный объектно-ориентированный язык программирования общего</a:t>
            </a:r>
          </a:p>
          <a:p>
            <a:pPr>
              <a:lnSpc>
                <a:spcPct val="90000"/>
              </a:lnSpc>
            </a:pPr>
            <a:r>
              <a:rPr lang="ru-RU" sz="1400"/>
              <a:t>назначения, разработанный компанией </a:t>
            </a:r>
            <a:r>
              <a:rPr lang="ru-RU" sz="1400" err="1"/>
              <a:t>Sun</a:t>
            </a:r>
            <a:r>
              <a:rPr lang="ru-RU" sz="1400"/>
              <a:t> </a:t>
            </a:r>
            <a:r>
              <a:rPr lang="ru-RU" sz="1400" err="1"/>
              <a:t>Microsystems</a:t>
            </a:r>
            <a:r>
              <a:rPr lang="ru-RU" sz="1400"/>
              <a:t> </a:t>
            </a:r>
          </a:p>
          <a:p>
            <a:pPr>
              <a:lnSpc>
                <a:spcPct val="90000"/>
              </a:lnSpc>
            </a:pPr>
            <a:r>
              <a:rPr lang="en-US" sz="1400" b="1"/>
              <a:t>Spring Framework </a:t>
            </a:r>
            <a:r>
              <a:rPr lang="ru-RU" sz="1400"/>
              <a:t>– Один из самых популярных Фреймворков для реализации серверной </a:t>
            </a:r>
          </a:p>
          <a:p>
            <a:pPr>
              <a:lnSpc>
                <a:spcPct val="90000"/>
              </a:lnSpc>
            </a:pPr>
            <a:r>
              <a:rPr lang="ru-RU" sz="1400"/>
              <a:t>части приложения на языке </a:t>
            </a:r>
            <a:r>
              <a:rPr lang="en-US" sz="1400"/>
              <a:t>Java </a:t>
            </a:r>
            <a:endParaRPr lang="ru-RU" sz="1400"/>
          </a:p>
          <a:p>
            <a:pPr>
              <a:lnSpc>
                <a:spcPct val="90000"/>
              </a:lnSpc>
            </a:pPr>
            <a:r>
              <a:rPr lang="ru-RU" sz="1400" b="1"/>
              <a:t>QR-код </a:t>
            </a:r>
            <a:r>
              <a:rPr lang="ru-RU" sz="1400"/>
              <a:t>– </a:t>
            </a:r>
            <a:r>
              <a:rPr lang="ru-RU" sz="1400" err="1"/>
              <a:t>машиночитабельный</a:t>
            </a:r>
            <a:r>
              <a:rPr lang="ru-RU" sz="1400"/>
              <a:t> стандартизированный код, содержащий информацию о связанном с ним объекте.</a:t>
            </a:r>
          </a:p>
          <a:p>
            <a:pPr>
              <a:lnSpc>
                <a:spcPct val="90000"/>
              </a:lnSpc>
            </a:pPr>
            <a:r>
              <a:rPr lang="en-US" sz="1400" b="1"/>
              <a:t>Bar</a:t>
            </a:r>
            <a:r>
              <a:rPr lang="ru-RU" sz="1400" b="1"/>
              <a:t>-код </a:t>
            </a:r>
            <a:r>
              <a:rPr lang="ru-RU" sz="1400"/>
              <a:t>– графическая информация наносимая на упаковку изделия или на само изделие, которая предоставляет возможность считывать информацию об изделии при помощи электронных устройств</a:t>
            </a:r>
          </a:p>
          <a:p>
            <a:pPr>
              <a:lnSpc>
                <a:spcPct val="90000"/>
              </a:lnSpc>
            </a:pPr>
            <a:r>
              <a:rPr lang="ru-RU" sz="1400" b="1"/>
              <a:t>Группа пользователей </a:t>
            </a:r>
            <a:r>
              <a:rPr lang="ru-RU" sz="1400"/>
              <a:t>– представляет собой атрибут Препарата, который хранит имя человека, которому необходимо принять препарат. Например бабушка, дедушка, дочка и т.д.</a:t>
            </a:r>
          </a:p>
          <a:p>
            <a:pPr>
              <a:lnSpc>
                <a:spcPct val="90000"/>
              </a:lnSpc>
            </a:pPr>
            <a:r>
              <a:rPr lang="ru-RU" sz="1400" b="1"/>
              <a:t>Аптечка </a:t>
            </a:r>
            <a:r>
              <a:rPr lang="ru-RU" sz="1400"/>
              <a:t>– представляет собой список Препаратов, имя пользователя, которому принадлежит и некоторые другие </a:t>
            </a:r>
            <a:r>
              <a:rPr lang="ru-RU" sz="1400" err="1"/>
              <a:t>артибуты</a:t>
            </a:r>
            <a:endParaRPr lang="ru-RU" sz="1400"/>
          </a:p>
          <a:p>
            <a:pPr>
              <a:lnSpc>
                <a:spcPct val="90000"/>
              </a:lnSpc>
            </a:pPr>
            <a:r>
              <a:rPr lang="en-US" sz="1400" b="1"/>
              <a:t>Endpoint </a:t>
            </a:r>
            <a:r>
              <a:rPr lang="ru-RU" sz="1400"/>
              <a:t>– Это конечная точка маршрута или цепи взаимодействия клиента с сервером, принимающая и возвращающая необходимые данные</a:t>
            </a:r>
          </a:p>
        </p:txBody>
      </p:sp>
      <p:sp>
        <p:nvSpPr>
          <p:cNvPr id="5" name="Нижний колонтитул 4">
            <a:extLst>
              <a:ext uri="{FF2B5EF4-FFF2-40B4-BE49-F238E27FC236}">
                <a16:creationId xmlns:a16="http://schemas.microsoft.com/office/drawing/2014/main" id="{DF544045-25DB-427A-82BD-15310BBCC898}"/>
              </a:ext>
            </a:extLst>
          </p:cNvPr>
          <p:cNvSpPr>
            <a:spLocks noGrp="1"/>
          </p:cNvSpPr>
          <p:nvPr>
            <p:ph type="ftr" sz="quarter" idx="10"/>
          </p:nvPr>
        </p:nvSpPr>
        <p:spPr>
          <a:xfrm>
            <a:off x="2411760" y="4876006"/>
            <a:ext cx="6264696" cy="253460"/>
          </a:xfrm>
        </p:spPr>
        <p:txBody>
          <a:bodyPr anchor="ctr">
            <a:normAutofit/>
          </a:bodyPr>
          <a:lstStyle/>
          <a:p>
            <a:pPr>
              <a:spcAft>
                <a:spcPts val="600"/>
              </a:spcAft>
            </a:pPr>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8E941611-DA3C-4F0B-9AC1-CCC9A8BFD4B2}"/>
              </a:ext>
            </a:extLst>
          </p:cNvPr>
          <p:cNvSpPr>
            <a:spLocks noGrp="1"/>
          </p:cNvSpPr>
          <p:nvPr>
            <p:ph type="title"/>
          </p:nvPr>
        </p:nvSpPr>
        <p:spPr>
          <a:xfrm>
            <a:off x="1043608" y="51470"/>
            <a:ext cx="8100392" cy="936105"/>
          </a:xfrm>
        </p:spPr>
        <p:txBody>
          <a:bodyPr anchor="ctr">
            <a:normAutofit/>
          </a:bodyPr>
          <a:lstStyle/>
          <a:p>
            <a:pPr>
              <a:lnSpc>
                <a:spcPct val="90000"/>
              </a:lnSpc>
            </a:pPr>
            <a:r>
              <a:rPr lang="ru-RU" dirty="0"/>
              <a:t>Термины и определения, сокращения и обозначения</a:t>
            </a:r>
          </a:p>
        </p:txBody>
      </p:sp>
    </p:spTree>
    <p:extLst>
      <p:ext uri="{BB962C8B-B14F-4D97-AF65-F5344CB8AC3E}">
        <p14:creationId xmlns:p14="http://schemas.microsoft.com/office/powerpoint/2010/main" val="148166764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6E8B8ACD-F253-4418-9D1E-4B64DB7F44CF}"/>
              </a:ext>
            </a:extLst>
          </p:cNvPr>
          <p:cNvSpPr>
            <a:spLocks noGrp="1"/>
          </p:cNvSpPr>
          <p:nvPr>
            <p:ph type="sldNum" sz="quarter" idx="2"/>
          </p:nvPr>
        </p:nvSpPr>
        <p:spPr/>
        <p:txBody>
          <a:bodyPr/>
          <a:lstStyle/>
          <a:p>
            <a:fld id="{86CB4B4D-7CA3-9044-876B-883B54F8677D}" type="slidenum">
              <a:rPr lang="ru-RU" smtClean="0"/>
              <a:pPr/>
              <a:t>5</a:t>
            </a:fld>
            <a:endParaRPr lang="ru-RU" dirty="0"/>
          </a:p>
        </p:txBody>
      </p:sp>
      <p:sp>
        <p:nvSpPr>
          <p:cNvPr id="4" name="Текст 3">
            <a:extLst>
              <a:ext uri="{FF2B5EF4-FFF2-40B4-BE49-F238E27FC236}">
                <a16:creationId xmlns:a16="http://schemas.microsoft.com/office/drawing/2014/main" id="{9573EFFD-D0A6-4400-A5D0-01AA9F6B464F}"/>
              </a:ext>
            </a:extLst>
          </p:cNvPr>
          <p:cNvSpPr>
            <a:spLocks noGrp="1"/>
          </p:cNvSpPr>
          <p:nvPr>
            <p:ph type="body" idx="1"/>
          </p:nvPr>
        </p:nvSpPr>
        <p:spPr/>
        <p:txBody>
          <a:bodyPr>
            <a:normAutofit/>
          </a:bodyPr>
          <a:lstStyle/>
          <a:p>
            <a:r>
              <a:rPr lang="ru-RU" sz="1200" dirty="0"/>
              <a:t>В настоящее время мы даже не можем представить свою жизнь без использования технологий. Именно поэтому было бы неправильно не использовать все преимущества, которые они нам дают, особенно когда они способны сделать нашу жизнь намного комфортнее.</a:t>
            </a:r>
          </a:p>
          <a:p>
            <a:pPr marL="228600" indent="-228600">
              <a:buFont typeface="+mj-lt"/>
              <a:buAutoNum type="arabicPeriod"/>
            </a:pPr>
            <a:r>
              <a:rPr lang="ru-RU" sz="1200" dirty="0"/>
              <a:t>По статистике, люди в России болеют ОРВИ в среднем два раза в год. Также более сорока пяти процентов людей в нашей стране страдают хроническими заболеваниями.</a:t>
            </a:r>
          </a:p>
          <a:p>
            <a:pPr marL="228600" indent="-228600">
              <a:buFont typeface="+mj-lt"/>
              <a:buAutoNum type="arabicPeriod"/>
            </a:pPr>
            <a:r>
              <a:rPr lang="ru-RU" sz="1200" dirty="0"/>
              <a:t>Более того, из-за пандемии в 2019 году и вируса «COVID-19». Данный вирус вызывает серьезные последствия для здоровья как во время течении болезни так и после выздоровления пациента. Чтобы не ухудшить свое здоровье, люди должны принимать много лекарств, зачастую очень сложно держать информацию о том какие препараты необходимо принять и когда именно.</a:t>
            </a:r>
          </a:p>
          <a:p>
            <a:pPr marL="228600" indent="-228600">
              <a:buFont typeface="+mj-lt"/>
              <a:buAutoNum type="arabicPeriod"/>
            </a:pPr>
            <a:r>
              <a:rPr lang="ru-RU" sz="1200" dirty="0"/>
              <a:t>По мимо этого, некоторые люди, страдающие хроническими заболеваниями, должны принимать лекарства, чтобы предотвратить прогрессирования болезни. Например, людям с диабетом требуется инсулин в среднем два раза в день, если они забудут использовать инсулин, это может быть чрезвычайно опасно для их здоровья.</a:t>
            </a:r>
          </a:p>
          <a:p>
            <a:pPr marL="228600" indent="-228600">
              <a:buFont typeface="+mj-lt"/>
              <a:buAutoNum type="arabicPeriod"/>
            </a:pPr>
            <a:r>
              <a:rPr lang="ru-RU" sz="1200" dirty="0"/>
              <a:t>Кроме того, некоторые люди слишком заняты своей работой, чтобы думать о приеме лекарственных препаратов.</a:t>
            </a:r>
          </a:p>
        </p:txBody>
      </p:sp>
      <p:sp>
        <p:nvSpPr>
          <p:cNvPr id="5" name="Нижний колонтитул 4">
            <a:extLst>
              <a:ext uri="{FF2B5EF4-FFF2-40B4-BE49-F238E27FC236}">
                <a16:creationId xmlns:a16="http://schemas.microsoft.com/office/drawing/2014/main" id="{A35C8E23-4794-411A-B8BB-6CC68B41DB3C}"/>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4D3F1203-C975-4E31-B65F-E96CDE54E612}"/>
              </a:ext>
            </a:extLst>
          </p:cNvPr>
          <p:cNvSpPr>
            <a:spLocks noGrp="1"/>
          </p:cNvSpPr>
          <p:nvPr>
            <p:ph type="title"/>
          </p:nvPr>
        </p:nvSpPr>
        <p:spPr/>
        <p:txBody>
          <a:bodyPr/>
          <a:lstStyle/>
          <a:p>
            <a:r>
              <a:rPr lang="ru-RU" dirty="0"/>
              <a:t>Обоснование актуальности работы</a:t>
            </a:r>
          </a:p>
        </p:txBody>
      </p:sp>
    </p:spTree>
    <p:extLst>
      <p:ext uri="{BB962C8B-B14F-4D97-AF65-F5344CB8AC3E}">
        <p14:creationId xmlns:p14="http://schemas.microsoft.com/office/powerpoint/2010/main" val="224316906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A48C7DFF-6619-4AFE-A652-D78E0D15C56E}"/>
              </a:ext>
            </a:extLst>
          </p:cNvPr>
          <p:cNvSpPr>
            <a:spLocks noGrp="1"/>
          </p:cNvSpPr>
          <p:nvPr>
            <p:ph type="sldNum" sz="quarter" idx="2"/>
          </p:nvPr>
        </p:nvSpPr>
        <p:spPr>
          <a:xfrm>
            <a:off x="8815531" y="4867005"/>
            <a:ext cx="285335" cy="282769"/>
          </a:xfrm>
        </p:spPr>
        <p:txBody>
          <a:bodyPr wrap="none">
            <a:normAutofit/>
          </a:bodyPr>
          <a:lstStyle/>
          <a:p>
            <a:pPr>
              <a:spcAft>
                <a:spcPts val="600"/>
              </a:spcAft>
            </a:pPr>
            <a:fld id="{86CB4B4D-7CA3-9044-876B-883B54F8677D}" type="slidenum">
              <a:rPr lang="ru-RU" smtClean="0"/>
              <a:pPr>
                <a:spcAft>
                  <a:spcPts val="600"/>
                </a:spcAft>
              </a:pPr>
              <a:t>6</a:t>
            </a:fld>
            <a:endParaRPr lang="ru-RU"/>
          </a:p>
        </p:txBody>
      </p:sp>
      <p:sp>
        <p:nvSpPr>
          <p:cNvPr id="4" name="Текст 3">
            <a:extLst>
              <a:ext uri="{FF2B5EF4-FFF2-40B4-BE49-F238E27FC236}">
                <a16:creationId xmlns:a16="http://schemas.microsoft.com/office/drawing/2014/main" id="{539A7C13-D654-440F-9BAA-CCC03AB18E07}"/>
              </a:ext>
            </a:extLst>
          </p:cNvPr>
          <p:cNvSpPr>
            <a:spLocks noGrp="1"/>
          </p:cNvSpPr>
          <p:nvPr>
            <p:ph type="body" idx="10"/>
          </p:nvPr>
        </p:nvSpPr>
        <p:spPr>
          <a:xfrm>
            <a:off x="226623" y="1170486"/>
            <a:ext cx="8712968" cy="3699410"/>
          </a:xfrm>
        </p:spPr>
        <p:txBody>
          <a:bodyPr anchor="t">
            <a:normAutofit/>
          </a:bodyPr>
          <a:lstStyle/>
          <a:p>
            <a:pPr marL="0" indent="0">
              <a:lnSpc>
                <a:spcPct val="90000"/>
              </a:lnSpc>
              <a:buNone/>
            </a:pPr>
            <a:r>
              <a:rPr lang="ru-RU" sz="1200" b="1" dirty="0"/>
              <a:t>Цель работы</a:t>
            </a:r>
            <a:br>
              <a:rPr lang="ru-RU" sz="1200" dirty="0"/>
            </a:br>
            <a:r>
              <a:rPr lang="ru-RU" sz="1200" dirty="0"/>
              <a:t>Разработка клиент-серверного приложения органайзер лекарств</a:t>
            </a:r>
          </a:p>
          <a:p>
            <a:pPr marL="0" indent="0">
              <a:lnSpc>
                <a:spcPct val="90000"/>
              </a:lnSpc>
              <a:buNone/>
            </a:pPr>
            <a:r>
              <a:rPr lang="ru-RU" sz="1200" b="1" dirty="0"/>
              <a:t>Задачи работы</a:t>
            </a:r>
          </a:p>
          <a:p>
            <a:pPr marL="228600" indent="-228600">
              <a:lnSpc>
                <a:spcPct val="90000"/>
              </a:lnSpc>
              <a:buFont typeface="+mj-lt"/>
              <a:buAutoNum type="arabicPeriod"/>
            </a:pPr>
            <a:r>
              <a:rPr lang="ru-RU" sz="1200" dirty="0"/>
              <a:t>Анализ конкурентов и изучение предметной области</a:t>
            </a:r>
          </a:p>
          <a:p>
            <a:pPr marL="228600" indent="-228600">
              <a:lnSpc>
                <a:spcPct val="90000"/>
              </a:lnSpc>
              <a:buFont typeface="+mj-lt"/>
              <a:buAutoNum type="arabicPeriod"/>
            </a:pPr>
            <a:r>
              <a:rPr lang="ru-RU" sz="1200" dirty="0"/>
              <a:t>Выбор архитектуры клиентской и серверной части приложения</a:t>
            </a:r>
          </a:p>
          <a:p>
            <a:pPr marL="228600" indent="-228600">
              <a:lnSpc>
                <a:spcPct val="90000"/>
              </a:lnSpc>
              <a:buFont typeface="+mj-lt"/>
              <a:buAutoNum type="arabicPeriod"/>
            </a:pPr>
            <a:r>
              <a:rPr lang="ru-RU" sz="1200" dirty="0"/>
              <a:t>Выбор языков и инструментов разработки </a:t>
            </a:r>
          </a:p>
          <a:p>
            <a:pPr marL="228600" indent="-228600">
              <a:lnSpc>
                <a:spcPct val="90000"/>
              </a:lnSpc>
              <a:buFont typeface="+mj-lt"/>
              <a:buAutoNum type="arabicPeriod"/>
            </a:pPr>
            <a:r>
              <a:rPr lang="ru-RU" sz="1200" dirty="0"/>
              <a:t>Проектирование базы данных и соответствующих сущностей серверной части</a:t>
            </a:r>
          </a:p>
          <a:p>
            <a:pPr marL="228600" indent="-228600">
              <a:lnSpc>
                <a:spcPct val="90000"/>
              </a:lnSpc>
              <a:buFont typeface="+mj-lt"/>
              <a:buAutoNum type="arabicPeriod"/>
            </a:pPr>
            <a:r>
              <a:rPr lang="ru-RU" sz="1200" dirty="0"/>
              <a:t>Реализация скелета сервера, подключение необходимых зависимостей</a:t>
            </a:r>
          </a:p>
          <a:p>
            <a:pPr marL="228600" indent="-228600">
              <a:lnSpc>
                <a:spcPct val="90000"/>
              </a:lnSpc>
              <a:buFont typeface="+mj-lt"/>
              <a:buAutoNum type="arabicPeriod"/>
            </a:pPr>
            <a:r>
              <a:rPr lang="ru-RU" sz="1200" dirty="0"/>
              <a:t>Реализация серверной части</a:t>
            </a:r>
          </a:p>
          <a:p>
            <a:pPr marL="228600" indent="-228600">
              <a:lnSpc>
                <a:spcPct val="90000"/>
              </a:lnSpc>
              <a:buFont typeface="+mj-lt"/>
              <a:buAutoNum type="arabicPeriod"/>
            </a:pPr>
            <a:r>
              <a:rPr lang="ru-RU" sz="1200" dirty="0"/>
              <a:t>Добавление препаратов в базу данных</a:t>
            </a:r>
          </a:p>
          <a:p>
            <a:pPr marL="228600" indent="-228600">
              <a:lnSpc>
                <a:spcPct val="90000"/>
              </a:lnSpc>
              <a:buFont typeface="+mj-lt"/>
              <a:buAutoNum type="arabicPeriod"/>
            </a:pPr>
            <a:r>
              <a:rPr lang="ru-RU" sz="1200" dirty="0"/>
              <a:t>Выбор и настройка виртуальной машины</a:t>
            </a:r>
          </a:p>
          <a:p>
            <a:pPr marL="228600" indent="-228600">
              <a:lnSpc>
                <a:spcPct val="90000"/>
              </a:lnSpc>
              <a:buFont typeface="+mj-lt"/>
              <a:buAutoNum type="arabicPeriod"/>
            </a:pPr>
            <a:r>
              <a:rPr lang="ru-RU" sz="1200" dirty="0"/>
              <a:t>Развертывание исполняемого файла на виртуальной машине и запуск в режиме сервиса, для дальнейшей работы с клиентом</a:t>
            </a:r>
          </a:p>
          <a:p>
            <a:pPr marL="228600" indent="-228600">
              <a:lnSpc>
                <a:spcPct val="90000"/>
              </a:lnSpc>
              <a:buFont typeface="+mj-lt"/>
              <a:buAutoNum type="arabicPeriod"/>
            </a:pPr>
            <a:r>
              <a:rPr lang="ru-RU" sz="1200" dirty="0"/>
              <a:t>Реализация клиента – </a:t>
            </a:r>
            <a:r>
              <a:rPr lang="en-US" sz="1200" dirty="0"/>
              <a:t>Android </a:t>
            </a:r>
            <a:r>
              <a:rPr lang="ru-RU" sz="1200" dirty="0"/>
              <a:t>приложения</a:t>
            </a:r>
          </a:p>
          <a:p>
            <a:pPr marL="228600" indent="-228600">
              <a:lnSpc>
                <a:spcPct val="90000"/>
              </a:lnSpc>
              <a:buFont typeface="+mj-lt"/>
              <a:buAutoNum type="arabicPeriod"/>
            </a:pPr>
            <a:r>
              <a:rPr lang="ru-RU" sz="1200" dirty="0"/>
              <a:t>Разработка технической документации</a:t>
            </a:r>
          </a:p>
          <a:p>
            <a:pPr>
              <a:lnSpc>
                <a:spcPct val="90000"/>
              </a:lnSpc>
            </a:pPr>
            <a:endParaRPr lang="ru-RU" sz="1200" dirty="0"/>
          </a:p>
        </p:txBody>
      </p:sp>
      <p:sp>
        <p:nvSpPr>
          <p:cNvPr id="5" name="Нижний колонтитул 4">
            <a:extLst>
              <a:ext uri="{FF2B5EF4-FFF2-40B4-BE49-F238E27FC236}">
                <a16:creationId xmlns:a16="http://schemas.microsoft.com/office/drawing/2014/main" id="{BC72D22F-4E13-4317-A69B-462E5514BD44}"/>
              </a:ext>
            </a:extLst>
          </p:cNvPr>
          <p:cNvSpPr>
            <a:spLocks noGrp="1"/>
          </p:cNvSpPr>
          <p:nvPr>
            <p:ph type="ftr" sz="quarter" idx="11"/>
          </p:nvPr>
        </p:nvSpPr>
        <p:spPr>
          <a:xfrm>
            <a:off x="2411760" y="4876006"/>
            <a:ext cx="6264696" cy="253460"/>
          </a:xfrm>
        </p:spPr>
        <p:txBody>
          <a:bodyPr anchor="ctr">
            <a:normAutofit/>
          </a:bodyPr>
          <a:lstStyle/>
          <a:p>
            <a:pPr>
              <a:spcAft>
                <a:spcPts val="600"/>
              </a:spcAft>
            </a:pPr>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61564BAC-8DC9-493D-AE78-4567A01CB9C5}"/>
              </a:ext>
            </a:extLst>
          </p:cNvPr>
          <p:cNvSpPr>
            <a:spLocks noGrp="1"/>
          </p:cNvSpPr>
          <p:nvPr>
            <p:ph type="title"/>
          </p:nvPr>
        </p:nvSpPr>
        <p:spPr>
          <a:xfrm>
            <a:off x="1043608" y="51470"/>
            <a:ext cx="8100392" cy="936105"/>
          </a:xfrm>
        </p:spPr>
        <p:txBody>
          <a:bodyPr anchor="ctr">
            <a:normAutofit/>
          </a:bodyPr>
          <a:lstStyle/>
          <a:p>
            <a:r>
              <a:rPr lang="ru-RU" dirty="0"/>
              <a:t>Цель и задачи ВКР</a:t>
            </a:r>
          </a:p>
        </p:txBody>
      </p:sp>
    </p:spTree>
    <p:extLst>
      <p:ext uri="{BB962C8B-B14F-4D97-AF65-F5344CB8AC3E}">
        <p14:creationId xmlns:p14="http://schemas.microsoft.com/office/powerpoint/2010/main" val="31255885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961EA4DB-71B8-2D43-AF90-BEFB6024102E}"/>
              </a:ext>
            </a:extLst>
          </p:cNvPr>
          <p:cNvSpPr>
            <a:spLocks noGrp="1"/>
          </p:cNvSpPr>
          <p:nvPr>
            <p:ph type="sldNum" sz="quarter" idx="2"/>
          </p:nvPr>
        </p:nvSpPr>
        <p:spPr/>
        <p:txBody>
          <a:bodyPr/>
          <a:lstStyle/>
          <a:p>
            <a:fld id="{86CB4B4D-7CA3-9044-876B-883B54F8677D}" type="slidenum">
              <a:rPr lang="ru-RU" smtClean="0"/>
              <a:pPr/>
              <a:t>7</a:t>
            </a:fld>
            <a:endParaRPr lang="ru-RU" dirty="0"/>
          </a:p>
        </p:txBody>
      </p:sp>
      <p:sp>
        <p:nvSpPr>
          <p:cNvPr id="5" name="Нижний колонтитул 4">
            <a:extLst>
              <a:ext uri="{FF2B5EF4-FFF2-40B4-BE49-F238E27FC236}">
                <a16:creationId xmlns:a16="http://schemas.microsoft.com/office/drawing/2014/main" id="{E018A6FE-7639-DA44-939D-CF9BDE26ABD4}"/>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D99AFF7E-D9C7-7F47-8E8B-F99AAF02F69F}"/>
              </a:ext>
            </a:extLst>
          </p:cNvPr>
          <p:cNvSpPr>
            <a:spLocks noGrp="1"/>
          </p:cNvSpPr>
          <p:nvPr>
            <p:ph type="title"/>
          </p:nvPr>
        </p:nvSpPr>
        <p:spPr/>
        <p:txBody>
          <a:bodyPr/>
          <a:lstStyle/>
          <a:p>
            <a:r>
              <a:rPr lang="ru-RU" dirty="0">
                <a:solidFill>
                  <a:srgbClr val="002060"/>
                </a:solidFill>
              </a:rPr>
              <a:t>Анализ существующих решений</a:t>
            </a:r>
          </a:p>
        </p:txBody>
      </p:sp>
      <p:graphicFrame>
        <p:nvGraphicFramePr>
          <p:cNvPr id="6" name="Таблица 5">
            <a:extLst>
              <a:ext uri="{FF2B5EF4-FFF2-40B4-BE49-F238E27FC236}">
                <a16:creationId xmlns:a16="http://schemas.microsoft.com/office/drawing/2014/main" id="{E21CAE7B-AE8B-1547-A166-3C731A44C34D}"/>
              </a:ext>
            </a:extLst>
          </p:cNvPr>
          <p:cNvGraphicFramePr>
            <a:graphicFrameLocks noGrp="1"/>
          </p:cNvGraphicFramePr>
          <p:nvPr>
            <p:extLst>
              <p:ext uri="{D42A27DB-BD31-4B8C-83A1-F6EECF244321}">
                <p14:modId xmlns:p14="http://schemas.microsoft.com/office/powerpoint/2010/main" val="1891170767"/>
              </p:ext>
            </p:extLst>
          </p:nvPr>
        </p:nvGraphicFramePr>
        <p:xfrm>
          <a:off x="2105981" y="843558"/>
          <a:ext cx="6876253" cy="3888431"/>
        </p:xfrm>
        <a:graphic>
          <a:graphicData uri="http://schemas.openxmlformats.org/drawingml/2006/table">
            <a:tbl>
              <a:tblPr firstRow="1" firstCol="1" lastRow="1" lastCol="1" bandRow="1" bandCol="1">
                <a:tableStyleId>{5940675A-B579-460E-94D1-54222C63F5DA}</a:tableStyleId>
              </a:tblPr>
              <a:tblGrid>
                <a:gridCol w="1499097">
                  <a:extLst>
                    <a:ext uri="{9D8B030D-6E8A-4147-A177-3AD203B41FA5}">
                      <a16:colId xmlns:a16="http://schemas.microsoft.com/office/drawing/2014/main" val="992888768"/>
                    </a:ext>
                  </a:extLst>
                </a:gridCol>
                <a:gridCol w="606045">
                  <a:extLst>
                    <a:ext uri="{9D8B030D-6E8A-4147-A177-3AD203B41FA5}">
                      <a16:colId xmlns:a16="http://schemas.microsoft.com/office/drawing/2014/main" val="3746641333"/>
                    </a:ext>
                  </a:extLst>
                </a:gridCol>
                <a:gridCol w="464111">
                  <a:extLst>
                    <a:ext uri="{9D8B030D-6E8A-4147-A177-3AD203B41FA5}">
                      <a16:colId xmlns:a16="http://schemas.microsoft.com/office/drawing/2014/main" val="3860012883"/>
                    </a:ext>
                  </a:extLst>
                </a:gridCol>
                <a:gridCol w="527541">
                  <a:extLst>
                    <a:ext uri="{9D8B030D-6E8A-4147-A177-3AD203B41FA5}">
                      <a16:colId xmlns:a16="http://schemas.microsoft.com/office/drawing/2014/main" val="2010906018"/>
                    </a:ext>
                  </a:extLst>
                </a:gridCol>
                <a:gridCol w="530682">
                  <a:extLst>
                    <a:ext uri="{9D8B030D-6E8A-4147-A177-3AD203B41FA5}">
                      <a16:colId xmlns:a16="http://schemas.microsoft.com/office/drawing/2014/main" val="2389684454"/>
                    </a:ext>
                  </a:extLst>
                </a:gridCol>
                <a:gridCol w="530682">
                  <a:extLst>
                    <a:ext uri="{9D8B030D-6E8A-4147-A177-3AD203B41FA5}">
                      <a16:colId xmlns:a16="http://schemas.microsoft.com/office/drawing/2014/main" val="282469794"/>
                    </a:ext>
                  </a:extLst>
                </a:gridCol>
                <a:gridCol w="527541">
                  <a:extLst>
                    <a:ext uri="{9D8B030D-6E8A-4147-A177-3AD203B41FA5}">
                      <a16:colId xmlns:a16="http://schemas.microsoft.com/office/drawing/2014/main" val="2700386200"/>
                    </a:ext>
                  </a:extLst>
                </a:gridCol>
                <a:gridCol w="530682">
                  <a:extLst>
                    <a:ext uri="{9D8B030D-6E8A-4147-A177-3AD203B41FA5}">
                      <a16:colId xmlns:a16="http://schemas.microsoft.com/office/drawing/2014/main" val="1428502542"/>
                    </a:ext>
                  </a:extLst>
                </a:gridCol>
                <a:gridCol w="530682">
                  <a:extLst>
                    <a:ext uri="{9D8B030D-6E8A-4147-A177-3AD203B41FA5}">
                      <a16:colId xmlns:a16="http://schemas.microsoft.com/office/drawing/2014/main" val="1375723148"/>
                    </a:ext>
                  </a:extLst>
                </a:gridCol>
                <a:gridCol w="530682">
                  <a:extLst>
                    <a:ext uri="{9D8B030D-6E8A-4147-A177-3AD203B41FA5}">
                      <a16:colId xmlns:a16="http://schemas.microsoft.com/office/drawing/2014/main" val="2801794611"/>
                    </a:ext>
                  </a:extLst>
                </a:gridCol>
                <a:gridCol w="598508">
                  <a:extLst>
                    <a:ext uri="{9D8B030D-6E8A-4147-A177-3AD203B41FA5}">
                      <a16:colId xmlns:a16="http://schemas.microsoft.com/office/drawing/2014/main" val="1084420712"/>
                    </a:ext>
                  </a:extLst>
                </a:gridCol>
              </a:tblGrid>
              <a:tr h="499171">
                <a:tc>
                  <a:txBody>
                    <a:bodyPr/>
                    <a:lstStyle/>
                    <a:p>
                      <a:pPr marL="207010">
                        <a:spcBef>
                          <a:spcPts val="150"/>
                        </a:spcBef>
                        <a:spcAft>
                          <a:spcPts val="0"/>
                        </a:spcAft>
                      </a:pPr>
                      <a:r>
                        <a:rPr lang="ru-RU" sz="1000" dirty="0">
                          <a:effectLst/>
                        </a:rPr>
                        <a:t>Наименование</a:t>
                      </a:r>
                      <a:r>
                        <a:rPr lang="ru-RU" sz="1000" spc="-20" dirty="0">
                          <a:effectLst/>
                        </a:rPr>
                        <a:t> </a:t>
                      </a:r>
                      <a:r>
                        <a:rPr lang="ru-RU" sz="1000" dirty="0">
                          <a:effectLst/>
                        </a:rPr>
                        <a:t>приложения</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150"/>
                        </a:spcBef>
                        <a:spcAft>
                          <a:spcPts val="0"/>
                        </a:spcAft>
                      </a:pPr>
                      <a:r>
                        <a:rPr lang="ru-RU" sz="1000" dirty="0"/>
                        <a:t>(1)</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985" marR="125095" algn="ctr">
                        <a:spcBef>
                          <a:spcPts val="150"/>
                        </a:spcBef>
                        <a:spcAft>
                          <a:spcPts val="0"/>
                        </a:spcAft>
                      </a:pPr>
                      <a:r>
                        <a:rPr lang="ru-RU" sz="1000" dirty="0">
                          <a:effectLst/>
                        </a:rPr>
                        <a:t>(2)</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9070">
                        <a:spcBef>
                          <a:spcPts val="150"/>
                        </a:spcBef>
                        <a:spcAft>
                          <a:spcPts val="0"/>
                        </a:spcAft>
                      </a:pPr>
                      <a:r>
                        <a:rPr lang="ru-RU" sz="1000">
                          <a:effectLst/>
                        </a:rPr>
                        <a:t>(3)</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9705">
                        <a:spcBef>
                          <a:spcPts val="150"/>
                        </a:spcBef>
                        <a:spcAft>
                          <a:spcPts val="0"/>
                        </a:spcAft>
                      </a:pPr>
                      <a:r>
                        <a:rPr lang="ru-RU" sz="1000">
                          <a:effectLst/>
                        </a:rPr>
                        <a:t>(4)</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0970" algn="ctr">
                        <a:spcBef>
                          <a:spcPts val="150"/>
                        </a:spcBef>
                        <a:spcAft>
                          <a:spcPts val="0"/>
                        </a:spcAft>
                      </a:pPr>
                      <a:r>
                        <a:rPr lang="ru-RU" sz="1000" dirty="0">
                          <a:effectLst/>
                        </a:rPr>
                        <a:t>(5)</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0020" algn="ctr">
                        <a:spcBef>
                          <a:spcPts val="150"/>
                        </a:spcBef>
                        <a:spcAft>
                          <a:spcPts val="0"/>
                        </a:spcAft>
                      </a:pPr>
                      <a:r>
                        <a:rPr lang="ru-RU" sz="1000">
                          <a:effectLst/>
                        </a:rPr>
                        <a:t>(6)</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150"/>
                        </a:spcBef>
                        <a:spcAft>
                          <a:spcPts val="0"/>
                        </a:spcAft>
                      </a:pPr>
                      <a:r>
                        <a:rPr lang="ru-RU" sz="1000">
                          <a:effectLst/>
                        </a:rPr>
                        <a:t>(7)</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150"/>
                        </a:spcBef>
                        <a:spcAft>
                          <a:spcPts val="0"/>
                        </a:spcAft>
                      </a:pPr>
                      <a:r>
                        <a:rPr lang="en-US" sz="1000">
                          <a:effectLst/>
                        </a:rPr>
                        <a:t>(8)</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150"/>
                        </a:spcBef>
                        <a:spcAft>
                          <a:spcPts val="0"/>
                        </a:spcAft>
                      </a:pPr>
                      <a:r>
                        <a:rPr lang="en-US" sz="1000">
                          <a:effectLst/>
                        </a:rPr>
                        <a:t>(9)</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150"/>
                        </a:spcBef>
                        <a:spcAft>
                          <a:spcPts val="0"/>
                        </a:spcAft>
                      </a:pPr>
                      <a:r>
                        <a:rPr lang="en-US" sz="1000">
                          <a:effectLst/>
                        </a:rPr>
                        <a:t>(10)</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42520663"/>
                  </a:ext>
                </a:extLst>
              </a:tr>
              <a:tr h="748757">
                <a:tc>
                  <a:txBody>
                    <a:bodyPr/>
                    <a:lstStyle/>
                    <a:p>
                      <a:pPr marL="69850">
                        <a:spcBef>
                          <a:spcPts val="30"/>
                        </a:spcBef>
                        <a:spcAft>
                          <a:spcPts val="0"/>
                        </a:spcAft>
                      </a:pPr>
                      <a:r>
                        <a:rPr lang="ru-RU" sz="1000" dirty="0">
                          <a:effectLst/>
                        </a:rPr>
                        <a:t>Напоминание о таблетках и </a:t>
                      </a:r>
                      <a:r>
                        <a:rPr lang="ru-RU" sz="1000" dirty="0" err="1">
                          <a:effectLst/>
                        </a:rPr>
                        <a:t>тикер</a:t>
                      </a:r>
                      <a:r>
                        <a:rPr lang="ru-RU" sz="1000" dirty="0">
                          <a:effectLst/>
                        </a:rPr>
                        <a:t> лекарств </a:t>
                      </a:r>
                      <a:r>
                        <a:rPr lang="ru-RU" sz="1000" spc="-10" dirty="0">
                          <a:effectLst/>
                        </a:rPr>
                        <a:t>(</a:t>
                      </a:r>
                      <a:r>
                        <a:rPr lang="en-US" sz="1000" spc="-10" dirty="0" err="1">
                          <a:effectLst/>
                        </a:rPr>
                        <a:t>MyTherapy</a:t>
                      </a:r>
                      <a:r>
                        <a:rPr lang="ru-RU" sz="1000" spc="-1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30"/>
                        </a:spcBef>
                        <a:spcAft>
                          <a:spcPts val="0"/>
                        </a:spcAft>
                      </a:pPr>
                      <a:r>
                        <a:rPr lang="ru-RU" sz="1000">
                          <a:effectLst/>
                        </a:rPr>
                        <a:t>free</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0" algn="ctr">
                        <a:spcBef>
                          <a:spcPts val="30"/>
                        </a:spcBef>
                        <a:spcAft>
                          <a:spcPts val="0"/>
                        </a:spcAft>
                      </a:pPr>
                      <a:r>
                        <a:rPr lang="en-US"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 algn="ctr">
                        <a:spcBef>
                          <a:spcPts val="30"/>
                        </a:spcBef>
                        <a:spcAft>
                          <a:spcPts val="0"/>
                        </a:spcAft>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30"/>
                        </a:spcBef>
                        <a:spcAft>
                          <a:spcPts val="0"/>
                        </a:spcAft>
                      </a:pP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30"/>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55489719"/>
                  </a:ext>
                </a:extLst>
              </a:tr>
              <a:tr h="748757">
                <a:tc>
                  <a:txBody>
                    <a:bodyPr/>
                    <a:lstStyle/>
                    <a:p>
                      <a:pPr marL="69850">
                        <a:spcBef>
                          <a:spcPts val="5"/>
                        </a:spcBef>
                      </a:pPr>
                      <a:r>
                        <a:rPr lang="ru-RU" sz="1000" dirty="0">
                          <a:effectLst/>
                        </a:rPr>
                        <a:t>Напоминание и </a:t>
                      </a:r>
                      <a:r>
                        <a:rPr lang="ru-RU" sz="1000" dirty="0" err="1">
                          <a:effectLst/>
                        </a:rPr>
                        <a:t>трекер</a:t>
                      </a:r>
                      <a:r>
                        <a:rPr lang="ru-RU" sz="1000" dirty="0">
                          <a:effectLst/>
                        </a:rPr>
                        <a:t> таблеток (</a:t>
                      </a:r>
                      <a:r>
                        <a:rPr lang="en-US" sz="1000" dirty="0" err="1">
                          <a:effectLst/>
                        </a:rPr>
                        <a:t>Medisafe</a:t>
                      </a: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5"/>
                        </a:spcBef>
                        <a:spcAft>
                          <a:spcPts val="0"/>
                        </a:spcAft>
                      </a:pPr>
                      <a:r>
                        <a:rPr lang="en-US" sz="1000">
                          <a:effectLst/>
                        </a:rPr>
                        <a:t>f</a:t>
                      </a:r>
                      <a:r>
                        <a:rPr lang="ru-RU" sz="1000">
                          <a:effectLst/>
                        </a:rPr>
                        <a:t>ree</a:t>
                      </a:r>
                      <a:r>
                        <a:rPr lang="en-US" sz="1000">
                          <a:effectLst/>
                        </a:rPr>
                        <a:t>* </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0" algn="ctr">
                        <a:spcBef>
                          <a:spcPts val="5"/>
                        </a:spcBef>
                      </a:pPr>
                      <a:r>
                        <a:rPr lang="en-US"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 algn="ctr">
                        <a:spcBef>
                          <a:spcPts val="5"/>
                        </a:spcBef>
                      </a:pPr>
                      <a:r>
                        <a:rPr lang="en-US"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82428569"/>
                  </a:ext>
                </a:extLst>
              </a:tr>
              <a:tr h="998343">
                <a:tc>
                  <a:txBody>
                    <a:bodyPr/>
                    <a:lstStyle/>
                    <a:p>
                      <a:pPr marL="69850">
                        <a:spcBef>
                          <a:spcPts val="5"/>
                        </a:spcBef>
                      </a:pPr>
                      <a:r>
                        <a:rPr lang="ru-RU" sz="1000">
                          <a:effectLst/>
                        </a:rPr>
                        <a:t>Мои таблетки Напоминание и трекер о лекарствах</a:t>
                      </a:r>
                      <a:r>
                        <a:rPr lang="ru-RU" sz="1000" spc="-15">
                          <a:effectLst/>
                        </a:rPr>
                        <a:t> (</a:t>
                      </a:r>
                      <a:r>
                        <a:rPr lang="en-US" sz="1000" spc="-15">
                          <a:effectLst/>
                        </a:rPr>
                        <a:t>Mobile Creatures</a:t>
                      </a:r>
                      <a:r>
                        <a:rPr lang="ru-RU" sz="1000" spc="-15">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5"/>
                        </a:spcBef>
                        <a:spcAft>
                          <a:spcPts val="0"/>
                        </a:spcAft>
                      </a:pPr>
                      <a:r>
                        <a:rPr lang="en-US" sz="1000">
                          <a:effectLst/>
                        </a:rPr>
                        <a:t>f</a:t>
                      </a:r>
                      <a:r>
                        <a:rPr lang="ru-RU" sz="1000">
                          <a:effectLst/>
                        </a:rPr>
                        <a:t>ree</a:t>
                      </a: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0"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69739033"/>
                  </a:ext>
                </a:extLst>
              </a:tr>
              <a:tr h="394232">
                <a:tc>
                  <a:txBody>
                    <a:bodyPr/>
                    <a:lstStyle/>
                    <a:p>
                      <a:pPr marL="69850">
                        <a:spcBef>
                          <a:spcPts val="5"/>
                        </a:spcBef>
                      </a:pPr>
                      <a:r>
                        <a:rPr lang="ru-RU" sz="1000">
                          <a:effectLst/>
                        </a:rPr>
                        <a:t>Мои таблетки (</a:t>
                      </a:r>
                      <a:r>
                        <a:rPr lang="en-US" sz="1000">
                          <a:effectLst/>
                        </a:rPr>
                        <a:t>level38</a:t>
                      </a: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5"/>
                        </a:spcBef>
                        <a:spcAft>
                          <a:spcPts val="0"/>
                        </a:spcAft>
                      </a:pPr>
                      <a:r>
                        <a:rPr lang="en-US" sz="1000">
                          <a:effectLst/>
                        </a:rPr>
                        <a:t>f</a:t>
                      </a:r>
                      <a:r>
                        <a:rPr lang="ru-RU" sz="1000">
                          <a:effectLst/>
                        </a:rPr>
                        <a:t>ree</a:t>
                      </a: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5"/>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5"/>
                        </a:spcBef>
                        <a:spcAft>
                          <a:spcPts val="0"/>
                        </a:spcAft>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5"/>
                        </a:spcBef>
                        <a:spcAft>
                          <a:spcPts val="0"/>
                        </a:spcAft>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47955" marR="141605" algn="ctr">
                        <a:spcBef>
                          <a:spcPts val="5"/>
                        </a:spcBef>
                        <a:spcAft>
                          <a:spcPts val="0"/>
                        </a:spcAft>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94864462"/>
                  </a:ext>
                </a:extLst>
              </a:tr>
              <a:tr h="499171">
                <a:tc>
                  <a:txBody>
                    <a:bodyPr/>
                    <a:lstStyle/>
                    <a:p>
                      <a:pPr marL="69850">
                        <a:spcBef>
                          <a:spcPts val="5"/>
                        </a:spcBef>
                      </a:pPr>
                      <a:r>
                        <a:rPr lang="ru-RU" sz="1000" dirty="0">
                          <a:effectLst/>
                        </a:rPr>
                        <a:t>Разрабатываемое</a:t>
                      </a:r>
                      <a:r>
                        <a:rPr lang="ru-RU" sz="1000" spc="-20" dirty="0">
                          <a:effectLst/>
                        </a:rPr>
                        <a:t> </a:t>
                      </a:r>
                      <a:r>
                        <a:rPr lang="ru-RU" sz="1000" dirty="0">
                          <a:effectLst/>
                        </a:rPr>
                        <a:t>приложение</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9535" marR="81280" algn="ctr">
                        <a:spcBef>
                          <a:spcPts val="5"/>
                        </a:spcBef>
                        <a:spcAft>
                          <a:spcPts val="0"/>
                        </a:spcAft>
                      </a:pPr>
                      <a:r>
                        <a:rPr lang="en-US" sz="1000">
                          <a:effectLst/>
                        </a:rPr>
                        <a:t>f</a:t>
                      </a:r>
                      <a:r>
                        <a:rPr lang="ru-RU" sz="1000">
                          <a:effectLst/>
                        </a:rPr>
                        <a:t>ree</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89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5425">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 algn="ctr">
                        <a:spcBef>
                          <a:spcPts val="5"/>
                        </a:spcBef>
                      </a:pP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en-US"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a:effectLst/>
                        </a:rPr>
                        <a:t>+</a:t>
                      </a:r>
                      <a:endParaRPr lang="ru-RU"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350" algn="ctr">
                        <a:spcBef>
                          <a:spcPts val="5"/>
                        </a:spcBef>
                      </a:pPr>
                      <a:r>
                        <a:rPr lang="ru-RU" sz="1000" dirty="0">
                          <a:effectLst/>
                        </a:rPr>
                        <a:t>−</a:t>
                      </a:r>
                      <a:endParaRPr lang="ru-RU"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1873906"/>
                  </a:ext>
                </a:extLst>
              </a:tr>
            </a:tbl>
          </a:graphicData>
        </a:graphic>
      </p:graphicFrame>
      <p:sp>
        <p:nvSpPr>
          <p:cNvPr id="4" name="Прямоугольник 3">
            <a:extLst>
              <a:ext uri="{FF2B5EF4-FFF2-40B4-BE49-F238E27FC236}">
                <a16:creationId xmlns:a16="http://schemas.microsoft.com/office/drawing/2014/main" id="{103939BA-E24F-A249-A1E9-E62711FBDE71}"/>
              </a:ext>
            </a:extLst>
          </p:cNvPr>
          <p:cNvSpPr/>
          <p:nvPr/>
        </p:nvSpPr>
        <p:spPr>
          <a:xfrm>
            <a:off x="242646" y="1275606"/>
            <a:ext cx="1601924" cy="2923877"/>
          </a:xfrm>
          <a:prstGeom prst="rect">
            <a:avLst/>
          </a:prstGeom>
        </p:spPr>
        <p:txBody>
          <a:bodyPr wrap="square">
            <a:spAutoFit/>
          </a:bodyPr>
          <a:lstStyle/>
          <a:p>
            <a:pPr algn="l"/>
            <a:r>
              <a:rPr lang="ru-RU" sz="800" dirty="0"/>
              <a:t>Для более детального сравнения было решено выделить несколько свойств:</a:t>
            </a:r>
          </a:p>
          <a:p>
            <a:pPr lvl="2" algn="l">
              <a:buFont typeface="+mj-lt"/>
              <a:buAutoNum type="arabicPeriod"/>
            </a:pPr>
            <a:r>
              <a:rPr lang="ru-RU" sz="800" dirty="0"/>
              <a:t>цена;</a:t>
            </a:r>
          </a:p>
          <a:p>
            <a:pPr lvl="2" algn="l">
              <a:buFont typeface="+mj-lt"/>
              <a:buAutoNum type="arabicPeriod"/>
            </a:pPr>
            <a:r>
              <a:rPr lang="ru-RU" sz="800" dirty="0"/>
              <a:t>возможность добавить препарат и получить уведомление о его приеме;</a:t>
            </a:r>
          </a:p>
          <a:p>
            <a:pPr lvl="2" algn="l">
              <a:buFont typeface="+mj-lt"/>
              <a:buAutoNum type="arabicPeriod"/>
            </a:pPr>
            <a:r>
              <a:rPr lang="ru-RU" sz="800" dirty="0"/>
              <a:t>проверка препарата на оригинальность</a:t>
            </a:r>
            <a:r>
              <a:rPr lang="en-US" sz="800" dirty="0"/>
              <a:t>;</a:t>
            </a:r>
            <a:endParaRPr lang="ru-RU" sz="800" dirty="0"/>
          </a:p>
          <a:p>
            <a:pPr lvl="2" algn="l">
              <a:buFont typeface="+mj-lt"/>
              <a:buAutoNum type="arabicPeriod"/>
            </a:pPr>
            <a:r>
              <a:rPr lang="ru-RU" sz="800" dirty="0"/>
              <a:t>быстрое добавление препаратов при помощи </a:t>
            </a:r>
            <a:r>
              <a:rPr lang="en-US" sz="800" dirty="0"/>
              <a:t>Bar </a:t>
            </a:r>
            <a:r>
              <a:rPr lang="ru-RU" sz="800" dirty="0"/>
              <a:t>кода;</a:t>
            </a:r>
          </a:p>
          <a:p>
            <a:pPr lvl="2" algn="l">
              <a:buFont typeface="+mj-lt"/>
              <a:buAutoNum type="arabicPeriod"/>
            </a:pPr>
            <a:r>
              <a:rPr lang="ru-RU" sz="800" dirty="0"/>
              <a:t>группы пользователей;</a:t>
            </a:r>
          </a:p>
          <a:p>
            <a:pPr lvl="2" algn="l">
              <a:buFont typeface="+mj-lt"/>
              <a:buAutoNum type="arabicPeriod"/>
            </a:pPr>
            <a:r>
              <a:rPr lang="ru-RU" sz="800" dirty="0"/>
              <a:t>выгрузка отчета о самочувствие;</a:t>
            </a:r>
          </a:p>
          <a:p>
            <a:pPr lvl="2" algn="l">
              <a:buFont typeface="+mj-lt"/>
              <a:buAutoNum type="arabicPeriod"/>
            </a:pPr>
            <a:r>
              <a:rPr lang="ru-RU" sz="800" dirty="0"/>
              <a:t>аптечка</a:t>
            </a:r>
            <a:r>
              <a:rPr lang="en-US" sz="800" dirty="0"/>
              <a:t>;</a:t>
            </a:r>
            <a:endParaRPr lang="ru-RU" sz="800" dirty="0"/>
          </a:p>
          <a:p>
            <a:pPr lvl="2" algn="l">
              <a:buFont typeface="+mj-lt"/>
              <a:buAutoNum type="arabicPeriod"/>
            </a:pPr>
            <a:r>
              <a:rPr lang="ru-RU" sz="800" dirty="0"/>
              <a:t>отслеживание количества оставшегося препарата</a:t>
            </a:r>
            <a:r>
              <a:rPr lang="en-US" sz="800" dirty="0"/>
              <a:t>;</a:t>
            </a:r>
            <a:endParaRPr lang="ru-RU" sz="800" dirty="0"/>
          </a:p>
          <a:p>
            <a:pPr lvl="2" algn="l">
              <a:buFont typeface="+mj-lt"/>
              <a:buAutoNum type="arabicPeriod"/>
            </a:pPr>
            <a:r>
              <a:rPr lang="ru-RU" sz="800" dirty="0"/>
              <a:t>мониторинг срока годности препарата</a:t>
            </a:r>
            <a:r>
              <a:rPr lang="en-US" sz="800" dirty="0"/>
              <a:t>;</a:t>
            </a:r>
            <a:endParaRPr lang="ru-RU" sz="800" dirty="0"/>
          </a:p>
          <a:p>
            <a:pPr lvl="2" algn="l">
              <a:buFont typeface="+mj-lt"/>
              <a:buAutoNum type="arabicPeriod"/>
            </a:pPr>
            <a:r>
              <a:rPr lang="ru-RU" sz="800" dirty="0"/>
              <a:t>проверка препарата на совместимость по действующим компонентам.</a:t>
            </a:r>
            <a:endParaRPr lang="en-US" sz="800" dirty="0"/>
          </a:p>
        </p:txBody>
      </p:sp>
    </p:spTree>
    <p:extLst>
      <p:ext uri="{BB962C8B-B14F-4D97-AF65-F5344CB8AC3E}">
        <p14:creationId xmlns:p14="http://schemas.microsoft.com/office/powerpoint/2010/main" val="111701842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32D522-7875-4B91-BB01-6A08C43D7358}"/>
              </a:ext>
            </a:extLst>
          </p:cNvPr>
          <p:cNvSpPr>
            <a:spLocks noGrp="1"/>
          </p:cNvSpPr>
          <p:nvPr>
            <p:ph type="sldNum" sz="quarter" idx="2"/>
          </p:nvPr>
        </p:nvSpPr>
        <p:spPr/>
        <p:txBody>
          <a:bodyPr/>
          <a:lstStyle/>
          <a:p>
            <a:fld id="{86CB4B4D-7CA3-9044-876B-883B54F8677D}" type="slidenum">
              <a:rPr lang="ru-RU" smtClean="0"/>
              <a:pPr/>
              <a:t>8</a:t>
            </a:fld>
            <a:endParaRPr lang="ru-RU" dirty="0"/>
          </a:p>
        </p:txBody>
      </p:sp>
      <p:sp>
        <p:nvSpPr>
          <p:cNvPr id="4" name="Текст 3">
            <a:extLst>
              <a:ext uri="{FF2B5EF4-FFF2-40B4-BE49-F238E27FC236}">
                <a16:creationId xmlns:a16="http://schemas.microsoft.com/office/drawing/2014/main" id="{A80192D5-9347-4926-908B-44A8450A01E3}"/>
              </a:ext>
            </a:extLst>
          </p:cNvPr>
          <p:cNvSpPr>
            <a:spLocks noGrp="1"/>
          </p:cNvSpPr>
          <p:nvPr>
            <p:ph type="body" idx="1"/>
          </p:nvPr>
        </p:nvSpPr>
        <p:spPr/>
        <p:txBody>
          <a:bodyPr>
            <a:noAutofit/>
          </a:bodyPr>
          <a:lstStyle/>
          <a:p>
            <a:r>
              <a:rPr lang="ru-RU" sz="800" dirty="0"/>
              <a:t>Для серверной части выделены и определены следующие функциональные требования:</a:t>
            </a:r>
          </a:p>
          <a:p>
            <a:pPr marL="171450" lvl="0" indent="-171450">
              <a:buFont typeface="Arial" panose="020B0604020202020204" pitchFamily="34" charset="0"/>
              <a:buChar char="•"/>
            </a:pPr>
            <a:r>
              <a:rPr lang="ru-RU" sz="800" dirty="0"/>
              <a:t>Сервер должен имплементировать авторизацию при помощи технологии </a:t>
            </a:r>
            <a:r>
              <a:rPr lang="en-US" sz="800" dirty="0"/>
              <a:t>JWT</a:t>
            </a:r>
            <a:endParaRPr lang="ru-RU" sz="800" dirty="0"/>
          </a:p>
          <a:p>
            <a:pPr marL="171450" lvl="0" indent="-171450">
              <a:buFont typeface="Arial" panose="020B0604020202020204" pitchFamily="34" charset="0"/>
              <a:buChar char="•"/>
            </a:pPr>
            <a:r>
              <a:rPr lang="ru-RU" sz="800" dirty="0"/>
              <a:t>Сервер должен иметь модуль для проверки оригинальности препарата</a:t>
            </a:r>
          </a:p>
          <a:p>
            <a:pPr marL="171450" lvl="0" indent="-171450">
              <a:buFont typeface="Arial" panose="020B0604020202020204" pitchFamily="34" charset="0"/>
              <a:buChar char="•"/>
            </a:pPr>
            <a:r>
              <a:rPr lang="ru-RU" sz="800" dirty="0"/>
              <a:t>Сервер должен сохранять данные в базу данных</a:t>
            </a:r>
          </a:p>
          <a:p>
            <a:pPr marL="171450" lvl="0" indent="-171450">
              <a:buFont typeface="Arial" panose="020B0604020202020204" pitchFamily="34" charset="0"/>
              <a:buChar char="•"/>
            </a:pPr>
            <a:r>
              <a:rPr lang="ru-RU" sz="800" dirty="0"/>
              <a:t>Сервер должен имплементировать 2 роли, а именно роль Пациента и роль Врача</a:t>
            </a:r>
          </a:p>
          <a:p>
            <a:pPr marL="171450" lvl="0" indent="-171450">
              <a:buFont typeface="Arial" panose="020B0604020202020204" pitchFamily="34" charset="0"/>
              <a:buChar char="•"/>
            </a:pPr>
            <a:r>
              <a:rPr lang="ru-RU" sz="800" dirty="0"/>
              <a:t>Сервер должен быть развернуть на удаленной виртуальной машине и иметь открытый порт для отправки запросов</a:t>
            </a:r>
          </a:p>
          <a:p>
            <a:pPr marL="171450" indent="-171450">
              <a:buFont typeface="Arial" panose="020B0604020202020204" pitchFamily="34" charset="0"/>
              <a:buChar char="•"/>
            </a:pPr>
            <a:r>
              <a:rPr lang="ru-RU" sz="800" dirty="0"/>
              <a:t>Сервер должен генерировать уведомления для отправки клиенту </a:t>
            </a:r>
          </a:p>
          <a:p>
            <a:r>
              <a:rPr lang="ru-RU" sz="800" dirty="0"/>
              <a:t>Для мобильного приложения выделены и определены следующие функциональные требования:</a:t>
            </a:r>
          </a:p>
          <a:p>
            <a:pPr marL="171450" lvl="0" indent="-171450">
              <a:buFont typeface="Arial" panose="020B0604020202020204" pitchFamily="34" charset="0"/>
              <a:buChar char="•"/>
            </a:pPr>
            <a:r>
              <a:rPr lang="ru-RU" sz="800" dirty="0"/>
              <a:t>Приложение должно предоставлять авторизацию для пациентов;</a:t>
            </a:r>
          </a:p>
          <a:p>
            <a:pPr marL="171450" lvl="0" indent="-171450">
              <a:buFont typeface="Arial" panose="020B0604020202020204" pitchFamily="34" charset="0"/>
              <a:buChar char="•"/>
            </a:pPr>
            <a:r>
              <a:rPr lang="ru-RU" sz="800" dirty="0"/>
              <a:t>Приложение должно предоставлять регистрацию для пациентов;</a:t>
            </a:r>
          </a:p>
          <a:p>
            <a:pPr marL="171450" lvl="0" indent="-171450">
              <a:buFont typeface="Arial" panose="020B0604020202020204" pitchFamily="34" charset="0"/>
              <a:buChar char="•"/>
            </a:pPr>
            <a:r>
              <a:rPr lang="ru-RU" sz="800" dirty="0"/>
              <a:t>Приложение должно предоставлять пациенту возможность добавить препарат;</a:t>
            </a:r>
          </a:p>
          <a:p>
            <a:pPr marL="171450" lvl="0" indent="-171450">
              <a:buFont typeface="Arial" panose="020B0604020202020204" pitchFamily="34" charset="0"/>
              <a:buChar char="•"/>
            </a:pPr>
            <a:r>
              <a:rPr lang="ru-RU" sz="800" dirty="0"/>
              <a:t>Приложение должно предоставлять пациенту возможность отсканировать штрих код и заполнить поля автоматически если препарат был найден</a:t>
            </a:r>
          </a:p>
          <a:p>
            <a:pPr marL="171450" lvl="0" indent="-171450">
              <a:buFont typeface="Arial" panose="020B0604020202020204" pitchFamily="34" charset="0"/>
              <a:buChar char="•"/>
            </a:pPr>
            <a:r>
              <a:rPr lang="ru-RU" sz="800" dirty="0"/>
              <a:t>Приложение должно иметь возможность отправлять штрих код для проверки оригинальности и отображать пользователю результат проверки</a:t>
            </a:r>
            <a:r>
              <a:rPr lang="en-US" sz="800" dirty="0"/>
              <a:t>;</a:t>
            </a:r>
            <a:endParaRPr lang="ru-RU" sz="800" dirty="0"/>
          </a:p>
          <a:p>
            <a:pPr marL="171450" lvl="0" indent="-171450">
              <a:buFont typeface="Arial" panose="020B0604020202020204" pitchFamily="34" charset="0"/>
              <a:buChar char="•"/>
            </a:pPr>
            <a:r>
              <a:rPr lang="ru-RU" sz="800" dirty="0"/>
              <a:t>Приложение должно отображать пользователю </a:t>
            </a:r>
            <a:r>
              <a:rPr lang="en-US" sz="800" dirty="0"/>
              <a:t>push</a:t>
            </a:r>
            <a:r>
              <a:rPr lang="ru-RU" sz="800" dirty="0"/>
              <a:t>–уведомления: о времени приема препарата, о том, что таблетки заканчиваются, о том, что у препарата истек срок годности</a:t>
            </a:r>
            <a:r>
              <a:rPr lang="en-US" sz="800" dirty="0"/>
              <a:t>;</a:t>
            </a:r>
            <a:r>
              <a:rPr lang="ru-RU" sz="800" dirty="0"/>
              <a:t> </a:t>
            </a:r>
          </a:p>
          <a:p>
            <a:pPr marL="171450" lvl="0" indent="-171450">
              <a:buFont typeface="Arial" panose="020B0604020202020204" pitchFamily="34" charset="0"/>
              <a:buChar char="•"/>
            </a:pPr>
            <a:r>
              <a:rPr lang="ru-RU" sz="800" dirty="0"/>
              <a:t>При нажатии на элемент списка препаратов приложение должно предоставлять всю доступную информацию о препарате</a:t>
            </a:r>
            <a:r>
              <a:rPr lang="en-US" sz="800" dirty="0"/>
              <a:t>;</a:t>
            </a:r>
            <a:endParaRPr lang="ru-RU" sz="800" dirty="0"/>
          </a:p>
          <a:p>
            <a:pPr marL="171450" lvl="0" indent="-171450">
              <a:buFont typeface="Arial" panose="020B0604020202020204" pitchFamily="34" charset="0"/>
              <a:buChar char="•"/>
            </a:pPr>
            <a:r>
              <a:rPr lang="ru-RU" sz="800" dirty="0"/>
              <a:t>Приложение должно иметь возможность выхода из аккаунта</a:t>
            </a:r>
            <a:r>
              <a:rPr lang="en-US" sz="800" dirty="0"/>
              <a:t>;</a:t>
            </a:r>
            <a:endParaRPr lang="ru-RU" sz="800" dirty="0"/>
          </a:p>
          <a:p>
            <a:endParaRPr lang="ru-RU" sz="1000" dirty="0"/>
          </a:p>
        </p:txBody>
      </p:sp>
      <p:sp>
        <p:nvSpPr>
          <p:cNvPr id="5" name="Нижний колонтитул 4">
            <a:extLst>
              <a:ext uri="{FF2B5EF4-FFF2-40B4-BE49-F238E27FC236}">
                <a16:creationId xmlns:a16="http://schemas.microsoft.com/office/drawing/2014/main" id="{4A8ED360-03CB-4BD3-A9CD-4F6476FF2BE8}"/>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9230AE30-BADD-4D97-8DCB-E24AA2595E4A}"/>
              </a:ext>
            </a:extLst>
          </p:cNvPr>
          <p:cNvSpPr>
            <a:spLocks noGrp="1"/>
          </p:cNvSpPr>
          <p:nvPr>
            <p:ph type="title"/>
          </p:nvPr>
        </p:nvSpPr>
        <p:spPr/>
        <p:txBody>
          <a:bodyPr>
            <a:normAutofit/>
          </a:bodyPr>
          <a:lstStyle/>
          <a:p>
            <a:r>
              <a:rPr lang="ru-RU" sz="2800" dirty="0">
                <a:solidFill>
                  <a:srgbClr val="002060"/>
                </a:solidFill>
              </a:rPr>
              <a:t>Функциональные требования к программе</a:t>
            </a:r>
            <a:endParaRPr lang="ru-RU" dirty="0">
              <a:solidFill>
                <a:srgbClr val="002060"/>
              </a:solidFill>
            </a:endParaRPr>
          </a:p>
        </p:txBody>
      </p:sp>
    </p:spTree>
    <p:extLst>
      <p:ext uri="{BB962C8B-B14F-4D97-AF65-F5344CB8AC3E}">
        <p14:creationId xmlns:p14="http://schemas.microsoft.com/office/powerpoint/2010/main" val="8690251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603FC8F-C9DD-4881-B678-5B68AD3CE830}"/>
              </a:ext>
            </a:extLst>
          </p:cNvPr>
          <p:cNvSpPr>
            <a:spLocks noGrp="1"/>
          </p:cNvSpPr>
          <p:nvPr>
            <p:ph type="sldNum" sz="quarter" idx="2"/>
          </p:nvPr>
        </p:nvSpPr>
        <p:spPr/>
        <p:txBody>
          <a:bodyPr/>
          <a:lstStyle/>
          <a:p>
            <a:fld id="{86CB4B4D-7CA3-9044-876B-883B54F8677D}" type="slidenum">
              <a:rPr lang="ru-RU" smtClean="0"/>
              <a:pPr/>
              <a:t>9</a:t>
            </a:fld>
            <a:endParaRPr lang="ru-RU" dirty="0"/>
          </a:p>
        </p:txBody>
      </p:sp>
      <p:sp>
        <p:nvSpPr>
          <p:cNvPr id="4" name="Текст 3">
            <a:extLst>
              <a:ext uri="{FF2B5EF4-FFF2-40B4-BE49-F238E27FC236}">
                <a16:creationId xmlns:a16="http://schemas.microsoft.com/office/drawing/2014/main" id="{F1EE2064-AB1A-45DD-9435-19642B2F01F3}"/>
              </a:ext>
            </a:extLst>
          </p:cNvPr>
          <p:cNvSpPr>
            <a:spLocks noGrp="1"/>
          </p:cNvSpPr>
          <p:nvPr>
            <p:ph type="body" idx="1"/>
          </p:nvPr>
        </p:nvSpPr>
        <p:spPr/>
        <p:txBody>
          <a:bodyPr/>
          <a:lstStyle/>
          <a:p>
            <a:endParaRPr lang="ru-RU" sz="1600" dirty="0">
              <a:solidFill>
                <a:schemeClr val="tx1"/>
              </a:solidFill>
            </a:endParaRPr>
          </a:p>
          <a:p>
            <a:endParaRPr lang="ru-RU" dirty="0"/>
          </a:p>
        </p:txBody>
      </p:sp>
      <p:sp>
        <p:nvSpPr>
          <p:cNvPr id="5" name="Нижний колонтитул 4">
            <a:extLst>
              <a:ext uri="{FF2B5EF4-FFF2-40B4-BE49-F238E27FC236}">
                <a16:creationId xmlns:a16="http://schemas.microsoft.com/office/drawing/2014/main" id="{D4650D99-A5A0-4EC1-BA27-E72400FDC5F9}"/>
              </a:ext>
            </a:extLst>
          </p:cNvPr>
          <p:cNvSpPr>
            <a:spLocks noGrp="1"/>
          </p:cNvSpPr>
          <p:nvPr>
            <p:ph type="ftr" sz="quarter" idx="10"/>
          </p:nvPr>
        </p:nvSpPr>
        <p:spPr/>
        <p:txBody>
          <a:bodyPr/>
          <a:lstStyle/>
          <a:p>
            <a:r>
              <a:rPr lang="ru-RU"/>
              <a:t>Д.Р. Долгошеев, ВКР «Клиент - серверное приложение органайзер лекарств»</a:t>
            </a:r>
          </a:p>
        </p:txBody>
      </p:sp>
      <p:sp>
        <p:nvSpPr>
          <p:cNvPr id="3" name="Заголовок 2">
            <a:extLst>
              <a:ext uri="{FF2B5EF4-FFF2-40B4-BE49-F238E27FC236}">
                <a16:creationId xmlns:a16="http://schemas.microsoft.com/office/drawing/2014/main" id="{B9CC4AEC-846E-4D35-97F9-518AA1F006E9}"/>
              </a:ext>
            </a:extLst>
          </p:cNvPr>
          <p:cNvSpPr>
            <a:spLocks noGrp="1"/>
          </p:cNvSpPr>
          <p:nvPr>
            <p:ph type="title"/>
          </p:nvPr>
        </p:nvSpPr>
        <p:spPr/>
        <p:txBody>
          <a:bodyPr>
            <a:normAutofit/>
          </a:bodyPr>
          <a:lstStyle/>
          <a:p>
            <a:r>
              <a:rPr lang="ru-RU" sz="2800" dirty="0">
                <a:solidFill>
                  <a:srgbClr val="002060"/>
                </a:solidFill>
              </a:rPr>
              <a:t>Выбор архитектурных решений</a:t>
            </a:r>
            <a:endParaRPr lang="ru-RU" dirty="0">
              <a:solidFill>
                <a:srgbClr val="002060"/>
              </a:solidFill>
            </a:endParaRPr>
          </a:p>
        </p:txBody>
      </p:sp>
      <p:pic>
        <p:nvPicPr>
          <p:cNvPr id="6" name="Рисунок 5">
            <a:extLst>
              <a:ext uri="{FF2B5EF4-FFF2-40B4-BE49-F238E27FC236}">
                <a16:creationId xmlns:a16="http://schemas.microsoft.com/office/drawing/2014/main" id="{0D352D95-1602-B94F-8C73-93EA7C16E478}"/>
              </a:ext>
            </a:extLst>
          </p:cNvPr>
          <p:cNvPicPr/>
          <p:nvPr/>
        </p:nvPicPr>
        <p:blipFill>
          <a:blip r:embed="rId3">
            <a:extLst>
              <a:ext uri="{28A0092B-C50C-407E-A947-70E740481C1C}">
                <a14:useLocalDpi xmlns:a14="http://schemas.microsoft.com/office/drawing/2010/main" val="0"/>
              </a:ext>
            </a:extLst>
          </a:blip>
          <a:stretch>
            <a:fillRect/>
          </a:stretch>
        </p:blipFill>
        <p:spPr>
          <a:xfrm>
            <a:off x="2159732" y="928400"/>
            <a:ext cx="4824536" cy="3640235"/>
          </a:xfrm>
          <a:prstGeom prst="rect">
            <a:avLst/>
          </a:prstGeom>
        </p:spPr>
      </p:pic>
    </p:spTree>
    <p:extLst>
      <p:ext uri="{BB962C8B-B14F-4D97-AF65-F5344CB8AC3E}">
        <p14:creationId xmlns:p14="http://schemas.microsoft.com/office/powerpoint/2010/main" val="234725168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ВКР">
      <a:majorFont>
        <a:latin typeface="Arial"/>
        <a:ea typeface=""/>
        <a:cs typeface=""/>
      </a:majorFont>
      <a:minorFont>
        <a:latin typeface="Segoe UI"/>
        <a:ea typeface=""/>
        <a:cs typeface=""/>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4142</TotalTime>
  <Words>3960</Words>
  <Application>Microsoft Macintosh PowerPoint</Application>
  <PresentationFormat>Экран (16:9)</PresentationFormat>
  <Paragraphs>368</Paragraphs>
  <Slides>37</Slides>
  <Notes>13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37</vt:i4>
      </vt:variant>
    </vt:vector>
  </HeadingPairs>
  <TitlesOfParts>
    <vt:vector size="44" baseType="lpstr">
      <vt:lpstr>Arial</vt:lpstr>
      <vt:lpstr>Arial Narrow</vt:lpstr>
      <vt:lpstr>Consolas</vt:lpstr>
      <vt:lpstr>Helvetica Neue</vt:lpstr>
      <vt:lpstr>Segoe UI</vt:lpstr>
      <vt:lpstr>Times New Roman</vt:lpstr>
      <vt:lpstr>White</vt:lpstr>
      <vt:lpstr>Презентация PowerPoint</vt:lpstr>
      <vt:lpstr>Описание предметной области</vt:lpstr>
      <vt:lpstr>Термины и определения, сокращения и обозначения</vt:lpstr>
      <vt:lpstr>Термины и определения, сокращения и обозначения</vt:lpstr>
      <vt:lpstr>Обоснование актуальности работы</vt:lpstr>
      <vt:lpstr>Цель и задачи ВКР</vt:lpstr>
      <vt:lpstr>Анализ существующих решений</vt:lpstr>
      <vt:lpstr>Функциональные требования к программе</vt:lpstr>
      <vt:lpstr>Выбор архитектурных решений</vt:lpstr>
      <vt:lpstr>Выбор архитектурных решений</vt:lpstr>
      <vt:lpstr>Выбор архитектурных решений</vt:lpstr>
      <vt:lpstr>Архитектура базы данных</vt:lpstr>
      <vt:lpstr>Описание выбранных алгоритмов</vt:lpstr>
      <vt:lpstr>Технологии и инструменты реализации</vt:lpstr>
      <vt:lpstr>Демонстрация работы клиента</vt:lpstr>
      <vt:lpstr>Основные результаты ВКР</vt:lpstr>
      <vt:lpstr>Список использованных источников</vt:lpstr>
      <vt:lpstr>Список использованных источников</vt:lpstr>
      <vt:lpstr>Презентация PowerPoint</vt:lpstr>
      <vt:lpstr>ПРИЛОЖЕНИЯ</vt:lpstr>
      <vt:lpstr>Рецензия и отзыв</vt:lpstr>
      <vt:lpstr>Объем выполненной работы</vt:lpstr>
      <vt:lpstr>ИСПОЛЬЗОВАННЫЕ ПАТТЕРНЫ ПРОЕКТИРОВАНИЯ </vt:lpstr>
      <vt:lpstr>Azure VM</vt:lpstr>
      <vt:lpstr>Azure подключение</vt:lpstr>
      <vt:lpstr>FileZilla</vt:lpstr>
      <vt:lpstr>Тестирование</vt:lpstr>
      <vt:lpstr>Диаграмма классов сервера</vt:lpstr>
      <vt:lpstr>Фрагмент диаграммы классов сервера</vt:lpstr>
      <vt:lpstr>Структура файлов серверной части</vt:lpstr>
      <vt:lpstr>База данных</vt:lpstr>
      <vt:lpstr>Авторизация пользователей – JWT </vt:lpstr>
      <vt:lpstr>Структура JWT </vt:lpstr>
      <vt:lpstr>Запросы к серверу </vt:lpstr>
      <vt:lpstr>Запросы к серверу </vt:lpstr>
      <vt:lpstr>Ответы сервера </vt:lpstr>
      <vt:lpstr>Диаграмма классов клиента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Преддипломная практика</dc:title>
  <dc:creator>Ахметсафина Р.З.</dc:creator>
  <cp:lastModifiedBy>Долгошеев Дмитрий Романович</cp:lastModifiedBy>
  <cp:revision>120</cp:revision>
  <dcterms:modified xsi:type="dcterms:W3CDTF">2021-07-04T12:59:05Z</dcterms:modified>
</cp:coreProperties>
</file>